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sldIdLst>
    <p:sldId id="256" r:id="rId2"/>
    <p:sldId id="282" r:id="rId3"/>
    <p:sldId id="460" r:id="rId4"/>
    <p:sldId id="471" r:id="rId5"/>
    <p:sldId id="465" r:id="rId6"/>
    <p:sldId id="472" r:id="rId7"/>
    <p:sldId id="473" r:id="rId8"/>
    <p:sldId id="466" r:id="rId9"/>
    <p:sldId id="476" r:id="rId10"/>
    <p:sldId id="474" r:id="rId11"/>
    <p:sldId id="477" r:id="rId12"/>
    <p:sldId id="475" r:id="rId13"/>
    <p:sldId id="478" r:id="rId14"/>
    <p:sldId id="467" r:id="rId15"/>
    <p:sldId id="479" r:id="rId16"/>
    <p:sldId id="278"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71"/>
            <p14:sldId id="465"/>
            <p14:sldId id="472"/>
            <p14:sldId id="473"/>
            <p14:sldId id="466"/>
            <p14:sldId id="476"/>
            <p14:sldId id="474"/>
            <p14:sldId id="477"/>
            <p14:sldId id="475"/>
            <p14:sldId id="478"/>
            <p14:sldId id="467"/>
            <p14:sldId id="479"/>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36" autoAdjust="0"/>
    <p:restoredTop sz="94660"/>
  </p:normalViewPr>
  <p:slideViewPr>
    <p:cSldViewPr>
      <p:cViewPr varScale="1">
        <p:scale>
          <a:sx n="72" d="100"/>
          <a:sy n="72" d="100"/>
        </p:scale>
        <p:origin x="-108" y="-516"/>
      </p:cViewPr>
      <p:guideLst>
        <p:guide orient="horz" pos="2160"/>
        <p:guide pos="2880"/>
      </p:guideLst>
    </p:cSldViewPr>
  </p:slideViewPr>
  <p:notesTextViewPr>
    <p:cViewPr>
      <p:scale>
        <a:sx n="1" d="1"/>
        <a:sy n="1" d="1"/>
      </p:scale>
      <p:origin x="0" y="0"/>
    </p:cViewPr>
  </p:notesTextViewPr>
  <p:sorterViewPr>
    <p:cViewPr>
      <p:scale>
        <a:sx n="100" d="100"/>
        <a:sy n="100" d="100"/>
      </p:scale>
      <p:origin x="0" y="108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4.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image" Target="../media/image1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0.wmf"/><Relationship Id="rId7" Type="http://schemas.openxmlformats.org/officeDocument/2006/relationships/image" Target="../media/image24.wmf"/><Relationship Id="rId2" Type="http://schemas.openxmlformats.org/officeDocument/2006/relationships/image" Target="../media/image19.wmf"/><Relationship Id="rId1" Type="http://schemas.openxmlformats.org/officeDocument/2006/relationships/image" Target="../media/image18.wmf"/><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 Id="rId4"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31.wmf"/><Relationship Id="rId6" Type="http://schemas.openxmlformats.org/officeDocument/2006/relationships/image" Target="../media/image34.wmf"/><Relationship Id="rId5" Type="http://schemas.openxmlformats.org/officeDocument/2006/relationships/image" Target="../media/image33.wmf"/><Relationship Id="rId4" Type="http://schemas.openxmlformats.org/officeDocument/2006/relationships/image" Target="../media/image32.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10.wmf"/><Relationship Id="rId1" Type="http://schemas.openxmlformats.org/officeDocument/2006/relationships/image" Target="../media/image35.wmf"/><Relationship Id="rId5" Type="http://schemas.openxmlformats.org/officeDocument/2006/relationships/image" Target="../media/image38.wmf"/><Relationship Id="rId4"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9.wmf"/><Relationship Id="rId1" Type="http://schemas.openxmlformats.org/officeDocument/2006/relationships/image" Target="../media/image35.wmf"/><Relationship Id="rId4" Type="http://schemas.openxmlformats.org/officeDocument/2006/relationships/image" Target="../media/image41.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 Id="rId6" Type="http://schemas.openxmlformats.org/officeDocument/2006/relationships/image" Target="../media/image47.wmf"/><Relationship Id="rId5" Type="http://schemas.openxmlformats.org/officeDocument/2006/relationships/image" Target="../media/image46.wmf"/><Relationship Id="rId4" Type="http://schemas.openxmlformats.org/officeDocument/2006/relationships/image" Target="../media/image45.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31.wmf"/><Relationship Id="rId6" Type="http://schemas.openxmlformats.org/officeDocument/2006/relationships/image" Target="../media/image34.wmf"/><Relationship Id="rId5" Type="http://schemas.openxmlformats.org/officeDocument/2006/relationships/image" Target="../media/image49.wmf"/><Relationship Id="rId4" Type="http://schemas.openxmlformats.org/officeDocument/2006/relationships/image" Target="../media/image48.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image" Target="../media/image3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2020-09-29</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The inner product for finite-dimensional vectors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inner product for finite-dimensional vectors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inner product for finite-dimensional vectors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inner product for finite-dimensional vectors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3.wav"/><Relationship Id="rId7" Type="http://schemas.openxmlformats.org/officeDocument/2006/relationships/image" Target="../media/image9.w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3.wav"/><Relationship Id="rId9" Type="http://schemas.openxmlformats.org/officeDocument/2006/relationships/image" Target="../media/image10.w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14.wmf"/><Relationship Id="rId3" Type="http://schemas.microsoft.com/office/2007/relationships/media" Target="../media/media4.wav"/><Relationship Id="rId7" Type="http://schemas.openxmlformats.org/officeDocument/2006/relationships/image" Target="../media/image11.wmf"/><Relationship Id="rId12" Type="http://schemas.openxmlformats.org/officeDocument/2006/relationships/oleObject" Target="../embeddings/oleObject6.bin"/><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4.wav"/><Relationship Id="rId9" Type="http://schemas.openxmlformats.org/officeDocument/2006/relationships/image" Target="../media/image12.wmf"/><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8.bin"/><Relationship Id="rId3" Type="http://schemas.microsoft.com/office/2007/relationships/media" Target="../media/media5.wav"/><Relationship Id="rId7" Type="http://schemas.openxmlformats.org/officeDocument/2006/relationships/image" Target="../media/image15.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3.vml"/><Relationship Id="rId6" Type="http://schemas.openxmlformats.org/officeDocument/2006/relationships/oleObject" Target="../embeddings/oleObject7.bin"/><Relationship Id="rId11" Type="http://schemas.openxmlformats.org/officeDocument/2006/relationships/image" Target="../media/image17.wmf"/><Relationship Id="rId5" Type="http://schemas.openxmlformats.org/officeDocument/2006/relationships/slideLayout" Target="../slideLayouts/slideLayout2.xml"/><Relationship Id="rId10" Type="http://schemas.openxmlformats.org/officeDocument/2006/relationships/oleObject" Target="../embeddings/oleObject9.bin"/><Relationship Id="rId4" Type="http://schemas.openxmlformats.org/officeDocument/2006/relationships/audio" Target="../media/media5.wav"/><Relationship Id="rId9" Type="http://schemas.openxmlformats.org/officeDocument/2006/relationships/image" Target="../media/image16.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21.wmf"/><Relationship Id="rId18" Type="http://schemas.openxmlformats.org/officeDocument/2006/relationships/oleObject" Target="../embeddings/oleObject16.bin"/><Relationship Id="rId3" Type="http://schemas.microsoft.com/office/2007/relationships/media" Target="../media/media6.wav"/><Relationship Id="rId7" Type="http://schemas.openxmlformats.org/officeDocument/2006/relationships/image" Target="../media/image18.wmf"/><Relationship Id="rId12" Type="http://schemas.openxmlformats.org/officeDocument/2006/relationships/oleObject" Target="../embeddings/oleObject13.bin"/><Relationship Id="rId17" Type="http://schemas.openxmlformats.org/officeDocument/2006/relationships/image" Target="../media/image23.wmf"/><Relationship Id="rId2" Type="http://schemas.openxmlformats.org/officeDocument/2006/relationships/tags" Target="../tags/tag4.xml"/><Relationship Id="rId16" Type="http://schemas.openxmlformats.org/officeDocument/2006/relationships/oleObject" Target="../embeddings/oleObject15.bin"/><Relationship Id="rId20" Type="http://schemas.openxmlformats.org/officeDocument/2006/relationships/image" Target="../media/image8.png"/><Relationship Id="rId1" Type="http://schemas.openxmlformats.org/officeDocument/2006/relationships/vmlDrawing" Target="../drawings/vmlDrawing4.vml"/><Relationship Id="rId6" Type="http://schemas.openxmlformats.org/officeDocument/2006/relationships/oleObject" Target="../embeddings/oleObject10.bin"/><Relationship Id="rId11" Type="http://schemas.openxmlformats.org/officeDocument/2006/relationships/image" Target="../media/image20.wmf"/><Relationship Id="rId5" Type="http://schemas.openxmlformats.org/officeDocument/2006/relationships/slideLayout" Target="../slideLayouts/slideLayout2.xml"/><Relationship Id="rId15" Type="http://schemas.openxmlformats.org/officeDocument/2006/relationships/image" Target="../media/image22.wmf"/><Relationship Id="rId10" Type="http://schemas.openxmlformats.org/officeDocument/2006/relationships/oleObject" Target="../embeddings/oleObject12.bin"/><Relationship Id="rId19" Type="http://schemas.openxmlformats.org/officeDocument/2006/relationships/image" Target="../media/image24.wmf"/><Relationship Id="rId4" Type="http://schemas.openxmlformats.org/officeDocument/2006/relationships/audio" Target="../media/media6.wav"/><Relationship Id="rId9" Type="http://schemas.openxmlformats.org/officeDocument/2006/relationships/image" Target="../media/image19.wmf"/><Relationship Id="rId14" Type="http://schemas.openxmlformats.org/officeDocument/2006/relationships/oleObject" Target="../embeddings/oleObject14.bin"/></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8.bin"/><Relationship Id="rId3" Type="http://schemas.microsoft.com/office/2007/relationships/media" Target="../media/media7.wav"/><Relationship Id="rId7" Type="http://schemas.openxmlformats.org/officeDocument/2006/relationships/image" Target="../media/image25.wmf"/><Relationship Id="rId2" Type="http://schemas.openxmlformats.org/officeDocument/2006/relationships/tags" Target="../tags/tag5.xml"/><Relationship Id="rId1" Type="http://schemas.openxmlformats.org/officeDocument/2006/relationships/vmlDrawing" Target="../drawings/vmlDrawing5.vml"/><Relationship Id="rId6" Type="http://schemas.openxmlformats.org/officeDocument/2006/relationships/oleObject" Target="../embeddings/oleObject17.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7.wav"/><Relationship Id="rId9" Type="http://schemas.openxmlformats.org/officeDocument/2006/relationships/image" Target="../media/image26.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image" Target="../media/image30.wmf"/><Relationship Id="rId3" Type="http://schemas.microsoft.com/office/2007/relationships/media" Target="../media/media8.wav"/><Relationship Id="rId7" Type="http://schemas.openxmlformats.org/officeDocument/2006/relationships/image" Target="../media/image27.wmf"/><Relationship Id="rId12" Type="http://schemas.openxmlformats.org/officeDocument/2006/relationships/oleObject" Target="../embeddings/oleObject22.bin"/><Relationship Id="rId2" Type="http://schemas.openxmlformats.org/officeDocument/2006/relationships/tags" Target="../tags/tag6.xml"/><Relationship Id="rId1" Type="http://schemas.openxmlformats.org/officeDocument/2006/relationships/vmlDrawing" Target="../drawings/vmlDrawing6.vml"/><Relationship Id="rId6" Type="http://schemas.openxmlformats.org/officeDocument/2006/relationships/oleObject" Target="../embeddings/oleObject19.bin"/><Relationship Id="rId11" Type="http://schemas.openxmlformats.org/officeDocument/2006/relationships/image" Target="../media/image29.wmf"/><Relationship Id="rId5" Type="http://schemas.openxmlformats.org/officeDocument/2006/relationships/slideLayout" Target="../slideLayouts/slideLayout2.xml"/><Relationship Id="rId10" Type="http://schemas.openxmlformats.org/officeDocument/2006/relationships/oleObject" Target="../embeddings/oleObject21.bin"/><Relationship Id="rId4" Type="http://schemas.openxmlformats.org/officeDocument/2006/relationships/audio" Target="../media/media8.wav"/><Relationship Id="rId9" Type="http://schemas.openxmlformats.org/officeDocument/2006/relationships/image" Target="../media/image28.wmf"/><Relationship Id="rId1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4.bin"/><Relationship Id="rId13" Type="http://schemas.openxmlformats.org/officeDocument/2006/relationships/image" Target="../media/image32.wmf"/><Relationship Id="rId18" Type="http://schemas.openxmlformats.org/officeDocument/2006/relationships/image" Target="../media/image8.png"/><Relationship Id="rId3" Type="http://schemas.microsoft.com/office/2007/relationships/media" Target="../media/media9.wav"/><Relationship Id="rId7" Type="http://schemas.openxmlformats.org/officeDocument/2006/relationships/image" Target="../media/image31.wmf"/><Relationship Id="rId12" Type="http://schemas.openxmlformats.org/officeDocument/2006/relationships/oleObject" Target="../embeddings/oleObject26.bin"/><Relationship Id="rId17" Type="http://schemas.openxmlformats.org/officeDocument/2006/relationships/image" Target="../media/image34.wmf"/><Relationship Id="rId2" Type="http://schemas.openxmlformats.org/officeDocument/2006/relationships/tags" Target="../tags/tag7.xml"/><Relationship Id="rId16" Type="http://schemas.openxmlformats.org/officeDocument/2006/relationships/oleObject" Target="../embeddings/oleObject28.bin"/><Relationship Id="rId1" Type="http://schemas.openxmlformats.org/officeDocument/2006/relationships/vmlDrawing" Target="../drawings/vmlDrawing7.vml"/><Relationship Id="rId6" Type="http://schemas.openxmlformats.org/officeDocument/2006/relationships/oleObject" Target="../embeddings/oleObject23.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33.wmf"/><Relationship Id="rId10" Type="http://schemas.openxmlformats.org/officeDocument/2006/relationships/oleObject" Target="../embeddings/oleObject25.bin"/><Relationship Id="rId4" Type="http://schemas.openxmlformats.org/officeDocument/2006/relationships/audio" Target="../media/media9.wav"/><Relationship Id="rId9" Type="http://schemas.openxmlformats.org/officeDocument/2006/relationships/image" Target="../media/image29.wmf"/><Relationship Id="rId14" Type="http://schemas.openxmlformats.org/officeDocument/2006/relationships/oleObject" Target="../embeddings/oleObject27.bin"/></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37.wmf"/><Relationship Id="rId3" Type="http://schemas.microsoft.com/office/2007/relationships/media" Target="../media/media10.wav"/><Relationship Id="rId7" Type="http://schemas.openxmlformats.org/officeDocument/2006/relationships/image" Target="../media/image35.wmf"/><Relationship Id="rId12" Type="http://schemas.openxmlformats.org/officeDocument/2006/relationships/oleObject" Target="../embeddings/oleObject32.bin"/><Relationship Id="rId2" Type="http://schemas.openxmlformats.org/officeDocument/2006/relationships/tags" Target="../tags/tag8.xml"/><Relationship Id="rId16" Type="http://schemas.openxmlformats.org/officeDocument/2006/relationships/image" Target="../media/image8.png"/><Relationship Id="rId1" Type="http://schemas.openxmlformats.org/officeDocument/2006/relationships/vmlDrawing" Target="../drawings/vmlDrawing8.vml"/><Relationship Id="rId6" Type="http://schemas.openxmlformats.org/officeDocument/2006/relationships/oleObject" Target="../embeddings/oleObject29.bin"/><Relationship Id="rId11" Type="http://schemas.openxmlformats.org/officeDocument/2006/relationships/image" Target="../media/image36.wmf"/><Relationship Id="rId5" Type="http://schemas.openxmlformats.org/officeDocument/2006/relationships/slideLayout" Target="../slideLayouts/slideLayout2.xml"/><Relationship Id="rId15" Type="http://schemas.openxmlformats.org/officeDocument/2006/relationships/image" Target="../media/image38.wmf"/><Relationship Id="rId10" Type="http://schemas.openxmlformats.org/officeDocument/2006/relationships/oleObject" Target="../embeddings/oleObject31.bin"/><Relationship Id="rId4" Type="http://schemas.openxmlformats.org/officeDocument/2006/relationships/audio" Target="../media/media10.wav"/><Relationship Id="rId9" Type="http://schemas.openxmlformats.org/officeDocument/2006/relationships/image" Target="../media/image10.wmf"/><Relationship Id="rId14" Type="http://schemas.openxmlformats.org/officeDocument/2006/relationships/oleObject" Target="../embeddings/oleObject33.bin"/></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5.bin"/><Relationship Id="rId13" Type="http://schemas.openxmlformats.org/officeDocument/2006/relationships/image" Target="../media/image41.wmf"/><Relationship Id="rId3" Type="http://schemas.microsoft.com/office/2007/relationships/media" Target="../media/media11.wav"/><Relationship Id="rId7" Type="http://schemas.openxmlformats.org/officeDocument/2006/relationships/image" Target="../media/image35.wmf"/><Relationship Id="rId12" Type="http://schemas.openxmlformats.org/officeDocument/2006/relationships/oleObject" Target="../embeddings/oleObject37.bin"/><Relationship Id="rId2" Type="http://schemas.openxmlformats.org/officeDocument/2006/relationships/tags" Target="../tags/tag9.xml"/><Relationship Id="rId1" Type="http://schemas.openxmlformats.org/officeDocument/2006/relationships/vmlDrawing" Target="../drawings/vmlDrawing9.vml"/><Relationship Id="rId6" Type="http://schemas.openxmlformats.org/officeDocument/2006/relationships/oleObject" Target="../embeddings/oleObject34.bin"/><Relationship Id="rId11" Type="http://schemas.openxmlformats.org/officeDocument/2006/relationships/image" Target="../media/image40.wmf"/><Relationship Id="rId5" Type="http://schemas.openxmlformats.org/officeDocument/2006/relationships/slideLayout" Target="../slideLayouts/slideLayout2.xml"/><Relationship Id="rId10" Type="http://schemas.openxmlformats.org/officeDocument/2006/relationships/oleObject" Target="../embeddings/oleObject36.bin"/><Relationship Id="rId4" Type="http://schemas.openxmlformats.org/officeDocument/2006/relationships/audio" Target="../media/media11.wav"/><Relationship Id="rId9" Type="http://schemas.openxmlformats.org/officeDocument/2006/relationships/image" Target="../media/image39.wmf"/><Relationship Id="rId1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39.bin"/><Relationship Id="rId13" Type="http://schemas.openxmlformats.org/officeDocument/2006/relationships/image" Target="../media/image45.wmf"/><Relationship Id="rId18" Type="http://schemas.openxmlformats.org/officeDocument/2006/relationships/image" Target="../media/image8.png"/><Relationship Id="rId3" Type="http://schemas.microsoft.com/office/2007/relationships/media" Target="../media/media12.wav"/><Relationship Id="rId7" Type="http://schemas.openxmlformats.org/officeDocument/2006/relationships/image" Target="../media/image42.wmf"/><Relationship Id="rId12" Type="http://schemas.openxmlformats.org/officeDocument/2006/relationships/oleObject" Target="../embeddings/oleObject41.bin"/><Relationship Id="rId17" Type="http://schemas.openxmlformats.org/officeDocument/2006/relationships/image" Target="../media/image47.wmf"/><Relationship Id="rId2" Type="http://schemas.openxmlformats.org/officeDocument/2006/relationships/tags" Target="../tags/tag10.xml"/><Relationship Id="rId16" Type="http://schemas.openxmlformats.org/officeDocument/2006/relationships/oleObject" Target="../embeddings/oleObject43.bin"/><Relationship Id="rId1" Type="http://schemas.openxmlformats.org/officeDocument/2006/relationships/vmlDrawing" Target="../drawings/vmlDrawing10.vml"/><Relationship Id="rId6" Type="http://schemas.openxmlformats.org/officeDocument/2006/relationships/oleObject" Target="../embeddings/oleObject38.bin"/><Relationship Id="rId11" Type="http://schemas.openxmlformats.org/officeDocument/2006/relationships/image" Target="../media/image44.wmf"/><Relationship Id="rId5" Type="http://schemas.openxmlformats.org/officeDocument/2006/relationships/slideLayout" Target="../slideLayouts/slideLayout2.xml"/><Relationship Id="rId15" Type="http://schemas.openxmlformats.org/officeDocument/2006/relationships/image" Target="../media/image46.wmf"/><Relationship Id="rId10" Type="http://schemas.openxmlformats.org/officeDocument/2006/relationships/oleObject" Target="../embeddings/oleObject40.bin"/><Relationship Id="rId4" Type="http://schemas.openxmlformats.org/officeDocument/2006/relationships/audio" Target="../media/media12.wav"/><Relationship Id="rId9" Type="http://schemas.openxmlformats.org/officeDocument/2006/relationships/image" Target="../media/image43.wmf"/><Relationship Id="rId14" Type="http://schemas.openxmlformats.org/officeDocument/2006/relationships/oleObject" Target="../embeddings/oleObject42.bin"/></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5.bin"/><Relationship Id="rId13" Type="http://schemas.openxmlformats.org/officeDocument/2006/relationships/image" Target="../media/image48.wmf"/><Relationship Id="rId18" Type="http://schemas.openxmlformats.org/officeDocument/2006/relationships/image" Target="../media/image8.png"/><Relationship Id="rId3" Type="http://schemas.microsoft.com/office/2007/relationships/media" Target="../media/media13.wav"/><Relationship Id="rId7" Type="http://schemas.openxmlformats.org/officeDocument/2006/relationships/image" Target="../media/image31.wmf"/><Relationship Id="rId12" Type="http://schemas.openxmlformats.org/officeDocument/2006/relationships/oleObject" Target="../embeddings/oleObject47.bin"/><Relationship Id="rId17" Type="http://schemas.openxmlformats.org/officeDocument/2006/relationships/image" Target="../media/image34.wmf"/><Relationship Id="rId2" Type="http://schemas.openxmlformats.org/officeDocument/2006/relationships/tags" Target="../tags/tag11.xml"/><Relationship Id="rId16" Type="http://schemas.openxmlformats.org/officeDocument/2006/relationships/oleObject" Target="../embeddings/oleObject49.bin"/><Relationship Id="rId1" Type="http://schemas.openxmlformats.org/officeDocument/2006/relationships/vmlDrawing" Target="../drawings/vmlDrawing11.vml"/><Relationship Id="rId6" Type="http://schemas.openxmlformats.org/officeDocument/2006/relationships/oleObject" Target="../embeddings/oleObject44.bin"/><Relationship Id="rId11" Type="http://schemas.openxmlformats.org/officeDocument/2006/relationships/image" Target="../media/image30.wmf"/><Relationship Id="rId5" Type="http://schemas.openxmlformats.org/officeDocument/2006/relationships/slideLayout" Target="../slideLayouts/slideLayout2.xml"/><Relationship Id="rId15" Type="http://schemas.openxmlformats.org/officeDocument/2006/relationships/image" Target="../media/image49.wmf"/><Relationship Id="rId10" Type="http://schemas.openxmlformats.org/officeDocument/2006/relationships/oleObject" Target="../embeddings/oleObject46.bin"/><Relationship Id="rId4" Type="http://schemas.openxmlformats.org/officeDocument/2006/relationships/audio" Target="../media/media13.wav"/><Relationship Id="rId9" Type="http://schemas.openxmlformats.org/officeDocument/2006/relationships/image" Target="../media/image29.wmf"/><Relationship Id="rId14" Type="http://schemas.openxmlformats.org/officeDocument/2006/relationships/oleObject" Target="../embeddings/oleObject48.bin"/></Relationships>
</file>

<file path=ppt/slides/_rels/slide14.xml.rels><?xml version="1.0" encoding="UTF-8" standalone="yes"?>
<Relationships xmlns="http://schemas.openxmlformats.org/package/2006/relationships"><Relationship Id="rId3" Type="http://schemas.openxmlformats.org/officeDocument/2006/relationships/audio" Target="../media/media14.wav"/><Relationship Id="rId2" Type="http://schemas.microsoft.com/office/2007/relationships/media" Target="../media/media14.wav"/><Relationship Id="rId1" Type="http://schemas.openxmlformats.org/officeDocument/2006/relationships/tags" Target="../tags/tag1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51.bin"/><Relationship Id="rId3" Type="http://schemas.microsoft.com/office/2007/relationships/media" Target="../media/media15.wav"/><Relationship Id="rId7" Type="http://schemas.openxmlformats.org/officeDocument/2006/relationships/image" Target="../media/image39.wmf"/><Relationship Id="rId2" Type="http://schemas.openxmlformats.org/officeDocument/2006/relationships/tags" Target="../tags/tag13.xml"/><Relationship Id="rId1" Type="http://schemas.openxmlformats.org/officeDocument/2006/relationships/vmlDrawing" Target="../drawings/vmlDrawing12.vml"/><Relationship Id="rId6" Type="http://schemas.openxmlformats.org/officeDocument/2006/relationships/oleObject" Target="../embeddings/oleObject50.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5.wav"/><Relationship Id="rId9" Type="http://schemas.openxmlformats.org/officeDocument/2006/relationships/image" Target="../media/image50.w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wav"/><Relationship Id="rId1" Type="http://schemas.microsoft.com/office/2007/relationships/media" Target="../media/media20.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5.1 </a:t>
            </a:r>
            <a:r>
              <a:rPr lang="en-US" dirty="0" smtClean="0"/>
              <a:t>The </a:t>
            </a:r>
            <a:r>
              <a:rPr lang="en-US" dirty="0" smtClean="0"/>
              <a:t>inner product </a:t>
            </a:r>
            <a:r>
              <a:rPr lang="en-US" dirty="0" smtClean="0"/>
              <a:t>for</a:t>
            </a:r>
            <a:br>
              <a:rPr lang="en-US" dirty="0" smtClean="0"/>
            </a:br>
            <a:r>
              <a:rPr lang="en-US" dirty="0" smtClean="0"/>
              <a:t>finite-dimensional vectors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589"/>
    </mc:Choice>
    <mc:Fallback>
      <p:transition spd="slow" advTm="95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we will</a:t>
            </a:r>
          </a:p>
          <a:p>
            <a:pPr lvl="1"/>
            <a:r>
              <a:rPr lang="en-US" dirty="0" smtClean="0"/>
              <a:t>Define </a:t>
            </a:r>
            <a:r>
              <a:rPr lang="en-US" dirty="0" smtClean="0"/>
              <a:t>the inner product for finite-dimensional real vectors </a:t>
            </a:r>
            <a:r>
              <a:rPr lang="en-US" dirty="0" smtClean="0"/>
              <a:t> </a:t>
            </a:r>
            <a:r>
              <a:rPr lang="en-US" b="1" dirty="0" smtClean="0"/>
              <a:t>R</a:t>
            </a:r>
            <a:r>
              <a:rPr lang="en-US" i="1" baseline="30000" dirty="0" smtClean="0"/>
              <a:t>n</a:t>
            </a:r>
            <a:endParaRPr lang="en-US" i="1" baseline="-25000" dirty="0" smtClean="0"/>
          </a:p>
          <a:p>
            <a:pPr lvl="1"/>
            <a:r>
              <a:rPr lang="en-US" dirty="0" smtClean="0"/>
              <a:t>Consider some of the properties of the inner product</a:t>
            </a:r>
          </a:p>
          <a:p>
            <a:pPr lvl="1"/>
            <a:r>
              <a:rPr lang="en-US" dirty="0"/>
              <a:t>Define </a:t>
            </a:r>
            <a:r>
              <a:rPr lang="en-US" dirty="0" smtClean="0"/>
              <a:t>an appropriate </a:t>
            </a:r>
            <a:r>
              <a:rPr lang="en-US" dirty="0"/>
              <a:t>inner product </a:t>
            </a:r>
            <a:r>
              <a:rPr lang="en-US" dirty="0" smtClean="0"/>
              <a:t>for</a:t>
            </a:r>
          </a:p>
          <a:p>
            <a:pPr marL="457200" lvl="1" indent="0">
              <a:buNone/>
            </a:pPr>
            <a:r>
              <a:rPr lang="en-US" dirty="0"/>
              <a:t>	</a:t>
            </a:r>
            <a:r>
              <a:rPr lang="en-US" dirty="0" smtClean="0"/>
              <a:t>	finite-dimensional complex </a:t>
            </a:r>
            <a:r>
              <a:rPr lang="en-US" dirty="0"/>
              <a:t>vectors  </a:t>
            </a:r>
            <a:r>
              <a:rPr lang="en-US" b="1" dirty="0" smtClean="0"/>
              <a:t>C</a:t>
            </a:r>
            <a:r>
              <a:rPr lang="en-US" i="1" baseline="30000" dirty="0" smtClean="0"/>
              <a:t>n</a:t>
            </a:r>
            <a:endParaRPr lang="en-US" i="1" baseline="-25000" dirty="0"/>
          </a:p>
          <a:p>
            <a:pPr lvl="1"/>
            <a:r>
              <a:rPr lang="en-US" dirty="0" smtClean="0"/>
              <a:t>Define inner product spaces</a:t>
            </a:r>
            <a:endParaRPr lang="en-US"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2328"/>
    </mc:Choice>
    <mc:Fallback>
      <p:transition spd="slow" advTm="223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products in </a:t>
            </a:r>
            <a:r>
              <a:rPr lang="en-US" b="1" dirty="0" smtClean="0">
                <a:latin typeface="Times New Roman" panose="02020603050405020304" pitchFamily="18" charset="0"/>
              </a:rPr>
              <a:t>R</a:t>
            </a:r>
            <a:r>
              <a:rPr lang="en-US" i="1" baseline="30000" dirty="0" smtClean="0">
                <a:latin typeface="Times New Roman" panose="02020603050405020304" pitchFamily="18" charset="0"/>
              </a:rPr>
              <a:t>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534400" cy="4525963"/>
          </a:xfrm>
        </p:spPr>
        <p:txBody>
          <a:bodyPr/>
          <a:lstStyle/>
          <a:p>
            <a:r>
              <a:rPr lang="en-US" dirty="0" smtClean="0"/>
              <a:t>If            </a:t>
            </a:r>
            <a:r>
              <a:rPr lang="en-US" dirty="0" smtClean="0"/>
              <a:t>      </a:t>
            </a:r>
            <a:r>
              <a:rPr lang="en-US" dirty="0" smtClean="0"/>
              <a:t>,  we will define </a:t>
            </a:r>
            <a:r>
              <a:rPr lang="en-US" dirty="0" smtClean="0"/>
              <a:t>the inner product of </a:t>
            </a:r>
            <a:r>
              <a:rPr lang="en-US" b="1" dirty="0" smtClean="0"/>
              <a:t>u</a:t>
            </a:r>
            <a:r>
              <a:rPr lang="en-US" dirty="0" smtClean="0"/>
              <a:t> </a:t>
            </a:r>
            <a:r>
              <a:rPr lang="en-US" dirty="0" smtClean="0"/>
              <a:t>and </a:t>
            </a:r>
            <a:r>
              <a:rPr lang="en-US" b="1" dirty="0" smtClean="0"/>
              <a:t>v </a:t>
            </a:r>
            <a:r>
              <a:rPr lang="en-US" dirty="0" smtClean="0"/>
              <a:t>as </a:t>
            </a:r>
            <a:endParaRPr lang="en-US" dirty="0" smtClean="0"/>
          </a:p>
          <a:p>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4057002303"/>
              </p:ext>
            </p:extLst>
          </p:nvPr>
        </p:nvGraphicFramePr>
        <p:xfrm>
          <a:off x="1185863" y="1631950"/>
          <a:ext cx="1100137" cy="361950"/>
        </p:xfrm>
        <a:graphic>
          <a:graphicData uri="http://schemas.openxmlformats.org/presentationml/2006/ole">
            <mc:AlternateContent xmlns:mc="http://schemas.openxmlformats.org/markup-compatibility/2006">
              <mc:Choice xmlns:v="urn:schemas-microsoft-com:vml" Requires="v">
                <p:oleObj spid="_x0000_s147579" name="Equation" r:id="rId6" imgW="927000" imgH="330120" progId="Equation.DSMT4">
                  <p:embed/>
                </p:oleObj>
              </mc:Choice>
              <mc:Fallback>
                <p:oleObj name="Equation" r:id="rId6" imgW="927000" imgH="330120" progId="Equation.DSMT4">
                  <p:embed/>
                  <p:pic>
                    <p:nvPicPr>
                      <p:cNvPr id="0" name="Object 6"/>
                      <p:cNvPicPr>
                        <a:picLocks noChangeAspect="1" noChangeArrowheads="1"/>
                      </p:cNvPicPr>
                      <p:nvPr/>
                    </p:nvPicPr>
                    <p:blipFill>
                      <a:blip r:embed="rId7"/>
                      <a:srcRect/>
                      <a:stretch>
                        <a:fillRect/>
                      </a:stretch>
                    </p:blipFill>
                    <p:spPr bwMode="auto">
                      <a:xfrm>
                        <a:off x="1185863" y="1631950"/>
                        <a:ext cx="1100137"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532668684"/>
              </p:ext>
            </p:extLst>
          </p:nvPr>
        </p:nvGraphicFramePr>
        <p:xfrm>
          <a:off x="3525838" y="2092325"/>
          <a:ext cx="1868487" cy="752475"/>
        </p:xfrm>
        <a:graphic>
          <a:graphicData uri="http://schemas.openxmlformats.org/presentationml/2006/ole">
            <mc:AlternateContent xmlns:mc="http://schemas.openxmlformats.org/markup-compatibility/2006">
              <mc:Choice xmlns:v="urn:schemas-microsoft-com:vml" Requires="v">
                <p:oleObj spid="_x0000_s147580" name="Equation" r:id="rId8" imgW="1574640" imgH="685800" progId="Equation.DSMT4">
                  <p:embed/>
                </p:oleObj>
              </mc:Choice>
              <mc:Fallback>
                <p:oleObj name="Equation" r:id="rId8" imgW="1574640" imgH="685800" progId="Equation.DSMT4">
                  <p:embed/>
                  <p:pic>
                    <p:nvPicPr>
                      <p:cNvPr id="0" name=""/>
                      <p:cNvPicPr>
                        <a:picLocks noChangeAspect="1" noChangeArrowheads="1"/>
                      </p:cNvPicPr>
                      <p:nvPr/>
                    </p:nvPicPr>
                    <p:blipFill>
                      <a:blip r:embed="rId9"/>
                      <a:srcRect/>
                      <a:stretch>
                        <a:fillRect/>
                      </a:stretch>
                    </p:blipFill>
                    <p:spPr bwMode="auto">
                      <a:xfrm>
                        <a:off x="3525838" y="2092325"/>
                        <a:ext cx="18684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33516"/>
    </mc:Choice>
    <mc:Fallback>
      <p:transition spd="slow" advTm="335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Inner products in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if                       and                  , then  </a:t>
            </a:r>
            <a:endParaRPr lang="en-US" dirty="0" smtClean="0"/>
          </a:p>
          <a:p>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952361746"/>
              </p:ext>
            </p:extLst>
          </p:nvPr>
        </p:nvGraphicFramePr>
        <p:xfrm>
          <a:off x="2743200" y="1229591"/>
          <a:ext cx="1190625" cy="1225550"/>
        </p:xfrm>
        <a:graphic>
          <a:graphicData uri="http://schemas.openxmlformats.org/presentationml/2006/ole">
            <mc:AlternateContent xmlns:mc="http://schemas.openxmlformats.org/markup-compatibility/2006">
              <mc:Choice xmlns:v="urn:schemas-microsoft-com:vml" Requires="v">
                <p:oleObj spid="_x0000_s206873" name="Equation" r:id="rId6" imgW="1002960" imgH="1117440" progId="Equation.DSMT4">
                  <p:embed/>
                </p:oleObj>
              </mc:Choice>
              <mc:Fallback>
                <p:oleObj name="Equation" r:id="rId6" imgW="1002960" imgH="1117440" progId="Equation.DSMT4">
                  <p:embed/>
                  <p:pic>
                    <p:nvPicPr>
                      <p:cNvPr id="0" name="Object 12"/>
                      <p:cNvPicPr>
                        <a:picLocks noChangeAspect="1" noChangeArrowheads="1"/>
                      </p:cNvPicPr>
                      <p:nvPr/>
                    </p:nvPicPr>
                    <p:blipFill>
                      <a:blip r:embed="rId7"/>
                      <a:srcRect/>
                      <a:stretch>
                        <a:fillRect/>
                      </a:stretch>
                    </p:blipFill>
                    <p:spPr bwMode="auto">
                      <a:xfrm>
                        <a:off x="2743200" y="1229591"/>
                        <a:ext cx="11906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49685029"/>
              </p:ext>
            </p:extLst>
          </p:nvPr>
        </p:nvGraphicFramePr>
        <p:xfrm>
          <a:off x="4592780" y="1237095"/>
          <a:ext cx="1025525" cy="1225550"/>
        </p:xfrm>
        <a:graphic>
          <a:graphicData uri="http://schemas.openxmlformats.org/presentationml/2006/ole">
            <mc:AlternateContent xmlns:mc="http://schemas.openxmlformats.org/markup-compatibility/2006">
              <mc:Choice xmlns:v="urn:schemas-microsoft-com:vml" Requires="v">
                <p:oleObj spid="_x0000_s206874" name="Equation" r:id="rId8" imgW="863280" imgH="1117440" progId="Equation.DSMT4">
                  <p:embed/>
                </p:oleObj>
              </mc:Choice>
              <mc:Fallback>
                <p:oleObj name="Equation" r:id="rId8" imgW="863280" imgH="1117440" progId="Equation.DSMT4">
                  <p:embed/>
                  <p:pic>
                    <p:nvPicPr>
                      <p:cNvPr id="0" name=""/>
                      <p:cNvPicPr>
                        <a:picLocks noChangeAspect="1" noChangeArrowheads="1"/>
                      </p:cNvPicPr>
                      <p:nvPr/>
                    </p:nvPicPr>
                    <p:blipFill>
                      <a:blip r:embed="rId9"/>
                      <a:srcRect/>
                      <a:stretch>
                        <a:fillRect/>
                      </a:stretch>
                    </p:blipFill>
                    <p:spPr bwMode="auto">
                      <a:xfrm>
                        <a:off x="4592780" y="1237095"/>
                        <a:ext cx="102552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360350481"/>
              </p:ext>
            </p:extLst>
          </p:nvPr>
        </p:nvGraphicFramePr>
        <p:xfrm>
          <a:off x="2514600" y="2895600"/>
          <a:ext cx="3224212" cy="417512"/>
        </p:xfrm>
        <a:graphic>
          <a:graphicData uri="http://schemas.openxmlformats.org/presentationml/2006/ole">
            <mc:AlternateContent xmlns:mc="http://schemas.openxmlformats.org/markup-compatibility/2006">
              <mc:Choice xmlns:v="urn:schemas-microsoft-com:vml" Requires="v">
                <p:oleObj spid="_x0000_s206875" name="Equation" r:id="rId10" imgW="2717640" imgH="380880" progId="Equation.DSMT4">
                  <p:embed/>
                </p:oleObj>
              </mc:Choice>
              <mc:Fallback>
                <p:oleObj name="Equation" r:id="rId10" imgW="2717640" imgH="380880" progId="Equation.DSMT4">
                  <p:embed/>
                  <p:pic>
                    <p:nvPicPr>
                      <p:cNvPr id="0" name="Object 18"/>
                      <p:cNvPicPr>
                        <a:picLocks noChangeAspect="1" noChangeArrowheads="1"/>
                      </p:cNvPicPr>
                      <p:nvPr/>
                    </p:nvPicPr>
                    <p:blipFill>
                      <a:blip r:embed="rId11"/>
                      <a:srcRect/>
                      <a:stretch>
                        <a:fillRect/>
                      </a:stretch>
                    </p:blipFill>
                    <p:spPr bwMode="auto">
                      <a:xfrm>
                        <a:off x="2514600" y="2895600"/>
                        <a:ext cx="3224212"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3885870271"/>
              </p:ext>
            </p:extLst>
          </p:nvPr>
        </p:nvGraphicFramePr>
        <p:xfrm>
          <a:off x="3287135" y="3352800"/>
          <a:ext cx="2154238" cy="265113"/>
        </p:xfrm>
        <a:graphic>
          <a:graphicData uri="http://schemas.openxmlformats.org/presentationml/2006/ole">
            <mc:AlternateContent xmlns:mc="http://schemas.openxmlformats.org/markup-compatibility/2006">
              <mc:Choice xmlns:v="urn:schemas-microsoft-com:vml" Requires="v">
                <p:oleObj spid="_x0000_s206876" name="Equation" r:id="rId12" imgW="1815840" imgH="241200" progId="Equation.DSMT4">
                  <p:embed/>
                </p:oleObj>
              </mc:Choice>
              <mc:Fallback>
                <p:oleObj name="Equation" r:id="rId12" imgW="1815840" imgH="241200" progId="Equation.DSMT4">
                  <p:embed/>
                  <p:pic>
                    <p:nvPicPr>
                      <p:cNvPr id="0" name=""/>
                      <p:cNvPicPr>
                        <a:picLocks noChangeAspect="1" noChangeArrowheads="1"/>
                      </p:cNvPicPr>
                      <p:nvPr/>
                    </p:nvPicPr>
                    <p:blipFill>
                      <a:blip r:embed="rId13"/>
                      <a:srcRect/>
                      <a:stretch>
                        <a:fillRect/>
                      </a:stretch>
                    </p:blipFill>
                    <p:spPr bwMode="auto">
                      <a:xfrm>
                        <a:off x="3287135" y="3352800"/>
                        <a:ext cx="2154238"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107461648"/>
      </p:ext>
    </p:extLst>
  </p:cSld>
  <p:clrMapOvr>
    <a:masterClrMapping/>
  </p:clrMapOvr>
  <mc:AlternateContent xmlns:mc="http://schemas.openxmlformats.org/markup-compatibility/2006">
    <mc:Choice xmlns:p14="http://schemas.microsoft.com/office/powerpoint/2010/main" Requires="p14">
      <p:transition spd="slow" p14:dur="2000" advTm="25176"/>
    </mc:Choice>
    <mc:Fallback>
      <p:transition spd="slow" advTm="251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a:t>
            </a:r>
            <a:r>
              <a:rPr lang="en-US" dirty="0" smtClean="0"/>
              <a:t>of </a:t>
            </a:r>
            <a:r>
              <a:rPr lang="en-US" dirty="0" smtClean="0"/>
              <a:t>inner </a:t>
            </a:r>
            <a:r>
              <a:rPr lang="en-US" dirty="0"/>
              <a:t>products in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What are the useful properties </a:t>
            </a:r>
            <a:r>
              <a:rPr lang="en-US" dirty="0" smtClean="0"/>
              <a:t>of the inner product?</a:t>
            </a:r>
            <a:endParaRPr lang="en-US" dirty="0" smtClean="0"/>
          </a:p>
          <a:p>
            <a:pPr lvl="1"/>
            <a:r>
              <a:rPr lang="en-US" dirty="0" smtClean="0"/>
              <a:t>First</a:t>
            </a:r>
            <a:r>
              <a:rPr lang="en-US" dirty="0" smtClean="0"/>
              <a:t>,</a:t>
            </a:r>
          </a:p>
          <a:p>
            <a:pPr lvl="1"/>
            <a:endParaRPr lang="en-US" dirty="0"/>
          </a:p>
          <a:p>
            <a:pPr lvl="1"/>
            <a:endParaRPr lang="en-US" dirty="0" smtClean="0"/>
          </a:p>
          <a:p>
            <a:pPr lvl="1"/>
            <a:endParaRPr lang="en-US" dirty="0"/>
          </a:p>
          <a:p>
            <a:pPr lvl="1"/>
            <a:r>
              <a:rPr lang="en-US" dirty="0" smtClean="0"/>
              <a:t>Thus, the inner product is </a:t>
            </a:r>
            <a:r>
              <a:rPr lang="en-US" i="1" dirty="0" smtClean="0"/>
              <a:t>symmetric</a:t>
            </a:r>
          </a:p>
          <a:p>
            <a:pPr lvl="2"/>
            <a:r>
              <a:rPr lang="en-US" dirty="0" smtClean="0"/>
              <a:t>Recall we described equality as symmetric:</a:t>
            </a:r>
          </a:p>
          <a:p>
            <a:pPr marL="914400" lvl="2" indent="0">
              <a:buNone/>
            </a:pPr>
            <a:r>
              <a:rPr lang="en-US" dirty="0"/>
              <a:t>	</a:t>
            </a:r>
            <a:r>
              <a:rPr lang="en-US" dirty="0" smtClean="0"/>
              <a:t>	</a:t>
            </a:r>
            <a:r>
              <a:rPr lang="en-US" dirty="0" smtClean="0">
                <a:latin typeface="Times New Roman" panose="02020603050405020304" pitchFamily="18" charset="0"/>
              </a:rPr>
              <a:t> </a:t>
            </a:r>
            <a:r>
              <a:rPr lang="en-US" i="1" dirty="0" smtClean="0">
                <a:latin typeface="Times New Roman" panose="02020603050405020304" pitchFamily="18" charset="0"/>
              </a:rPr>
              <a:t>x </a:t>
            </a:r>
            <a:r>
              <a:rPr lang="en-US" dirty="0" smtClean="0">
                <a:latin typeface="Times New Roman" panose="02020603050405020304" pitchFamily="18" charset="0"/>
              </a:rPr>
              <a:t>= </a:t>
            </a:r>
            <a:r>
              <a:rPr lang="en-US" i="1" dirty="0" smtClean="0">
                <a:latin typeface="Times New Roman" panose="02020603050405020304" pitchFamily="18" charset="0"/>
              </a:rPr>
              <a:t>y</a:t>
            </a:r>
            <a:r>
              <a:rPr lang="en-US" dirty="0" smtClean="0"/>
              <a:t> if and only if </a:t>
            </a:r>
            <a:r>
              <a:rPr lang="en-US" i="1" dirty="0" smtClean="0">
                <a:latin typeface="Times New Roman" panose="02020603050405020304" pitchFamily="18" charset="0"/>
              </a:rPr>
              <a:t>y</a:t>
            </a:r>
            <a:r>
              <a:rPr lang="en-US" dirty="0" smtClean="0">
                <a:latin typeface="Times New Roman" panose="02020603050405020304" pitchFamily="18" charset="0"/>
              </a:rPr>
              <a:t> = </a:t>
            </a:r>
            <a:r>
              <a:rPr lang="en-US" i="1" dirty="0" smtClean="0">
                <a:latin typeface="Times New Roman" panose="02020603050405020304" pitchFamily="18" charset="0"/>
              </a:rPr>
              <a:t>x</a:t>
            </a:r>
            <a:endParaRPr lang="en-US" dirty="0">
              <a:latin typeface="Times New Roman" panose="02020603050405020304" pitchFamily="18" charset="0"/>
            </a:endParaRPr>
          </a:p>
          <a:p>
            <a:endParaRPr lang="en-US" dirty="0" smtClean="0"/>
          </a:p>
          <a:p>
            <a:endParaRPr lang="en-US" sz="1800" dirty="0"/>
          </a:p>
          <a:p>
            <a:pPr marL="457200" lvl="1" indent="0">
              <a:buNone/>
            </a:pPr>
            <a:r>
              <a:rPr lang="en-US" sz="1800" dirty="0" smtClean="0"/>
              <a:t>	</a:t>
            </a:r>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56823683"/>
              </p:ext>
            </p:extLst>
          </p:nvPr>
        </p:nvGraphicFramePr>
        <p:xfrm>
          <a:off x="2743200" y="1936173"/>
          <a:ext cx="1868487" cy="752475"/>
        </p:xfrm>
        <a:graphic>
          <a:graphicData uri="http://schemas.openxmlformats.org/presentationml/2006/ole">
            <mc:AlternateContent xmlns:mc="http://schemas.openxmlformats.org/markup-compatibility/2006">
              <mc:Choice xmlns:v="urn:schemas-microsoft-com:vml" Requires="v">
                <p:oleObj spid="_x0000_s199775" name="Equation" r:id="rId6" imgW="1574640" imgH="685800" progId="Equation.DSMT4">
                  <p:embed/>
                </p:oleObj>
              </mc:Choice>
              <mc:Fallback>
                <p:oleObj name="Equation" r:id="rId6" imgW="1574640" imgH="685800" progId="Equation.DSMT4">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936173"/>
                        <a:ext cx="18684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155045454"/>
              </p:ext>
            </p:extLst>
          </p:nvPr>
        </p:nvGraphicFramePr>
        <p:xfrm>
          <a:off x="3494809" y="2708564"/>
          <a:ext cx="965200" cy="685800"/>
        </p:xfrm>
        <a:graphic>
          <a:graphicData uri="http://schemas.openxmlformats.org/presentationml/2006/ole">
            <mc:AlternateContent xmlns:mc="http://schemas.openxmlformats.org/markup-compatibility/2006">
              <mc:Choice xmlns:v="urn:schemas-microsoft-com:vml" Requires="v">
                <p:oleObj spid="_x0000_s199776" name="Equation" r:id="rId8" imgW="965160" imgH="685800" progId="Equation.DSMT4">
                  <p:embed/>
                </p:oleObj>
              </mc:Choice>
              <mc:Fallback>
                <p:oleObj name="Equation" r:id="rId8" imgW="965160" imgH="685800" progId="Equation.DSMT4">
                  <p:embed/>
                  <p:pic>
                    <p:nvPicPr>
                      <p:cNvPr id="0" name=""/>
                      <p:cNvPicPr/>
                      <p:nvPr/>
                    </p:nvPicPr>
                    <p:blipFill>
                      <a:blip r:embed="rId9"/>
                      <a:stretch>
                        <a:fillRect/>
                      </a:stretch>
                    </p:blipFill>
                    <p:spPr>
                      <a:xfrm>
                        <a:off x="3494809" y="2708564"/>
                        <a:ext cx="965200" cy="685800"/>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836198692"/>
              </p:ext>
            </p:extLst>
          </p:nvPr>
        </p:nvGraphicFramePr>
        <p:xfrm>
          <a:off x="4495800" y="2860964"/>
          <a:ext cx="949325" cy="388938"/>
        </p:xfrm>
        <a:graphic>
          <a:graphicData uri="http://schemas.openxmlformats.org/presentationml/2006/ole">
            <mc:AlternateContent xmlns:mc="http://schemas.openxmlformats.org/markup-compatibility/2006">
              <mc:Choice xmlns:v="urn:schemas-microsoft-com:vml" Requires="v">
                <p:oleObj spid="_x0000_s199777" name="Equation" r:id="rId10" imgW="799920" imgH="355320" progId="Equation.DSMT4">
                  <p:embed/>
                </p:oleObj>
              </mc:Choice>
              <mc:Fallback>
                <p:oleObj name="Equation" r:id="rId10" imgW="799920" imgH="355320" progId="Equation.DSMT4">
                  <p:embed/>
                  <p:pic>
                    <p:nvPicPr>
                      <p:cNvPr id="0" name=""/>
                      <p:cNvPicPr>
                        <a:picLocks noChangeAspect="1" noChangeArrowheads="1"/>
                      </p:cNvPicPr>
                      <p:nvPr/>
                    </p:nvPicPr>
                    <p:blipFill>
                      <a:blip r:embed="rId11"/>
                      <a:srcRect/>
                      <a:stretch>
                        <a:fillRect/>
                      </a:stretch>
                    </p:blipFill>
                    <p:spPr bwMode="auto">
                      <a:xfrm>
                        <a:off x="4495800" y="2860964"/>
                        <a:ext cx="949325"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24" name="Audio 2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22888381"/>
      </p:ext>
    </p:extLst>
  </p:cSld>
  <p:clrMapOvr>
    <a:masterClrMapping/>
  </p:clrMapOvr>
  <mc:AlternateContent xmlns:mc="http://schemas.openxmlformats.org/markup-compatibility/2006">
    <mc:Choice xmlns:p14="http://schemas.microsoft.com/office/powerpoint/2010/main" Requires="p14">
      <p:transition spd="slow" p14:dur="2000" advTm="59041"/>
    </mc:Choice>
    <mc:Fallback>
      <p:transition spd="slow" advTm="590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inner products in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What are the useful properties </a:t>
            </a:r>
            <a:r>
              <a:rPr lang="en-US" dirty="0" smtClean="0"/>
              <a:t>of the inner product?</a:t>
            </a:r>
            <a:endParaRPr lang="en-US" dirty="0" smtClean="0"/>
          </a:p>
          <a:p>
            <a:pPr lvl="1"/>
            <a:r>
              <a:rPr lang="en-US" dirty="0" smtClean="0"/>
              <a:t>Second,                                               </a:t>
            </a:r>
            <a:endParaRPr lang="en-US"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6" name="Object 15"/>
          <p:cNvGraphicFramePr>
            <a:graphicFrameLocks noChangeAspect="1"/>
          </p:cNvGraphicFramePr>
          <p:nvPr>
            <p:extLst>
              <p:ext uri="{D42A27DB-BD31-4B8C-83A1-F6EECF244321}">
                <p14:modId xmlns:p14="http://schemas.microsoft.com/office/powerpoint/2010/main" val="2124994809"/>
              </p:ext>
            </p:extLst>
          </p:nvPr>
        </p:nvGraphicFramePr>
        <p:xfrm>
          <a:off x="2286000" y="1828800"/>
          <a:ext cx="2260600" cy="752475"/>
        </p:xfrm>
        <a:graphic>
          <a:graphicData uri="http://schemas.openxmlformats.org/presentationml/2006/ole">
            <mc:AlternateContent xmlns:mc="http://schemas.openxmlformats.org/markup-compatibility/2006">
              <mc:Choice xmlns:v="urn:schemas-microsoft-com:vml" Requires="v">
                <p:oleObj spid="_x0000_s207909" name="Equation" r:id="rId6" imgW="1904760" imgH="685800" progId="Equation.DSMT4">
                  <p:embed/>
                </p:oleObj>
              </mc:Choice>
              <mc:Fallback>
                <p:oleObj name="Equation" r:id="rId6" imgW="1904760" imgH="685800" progId="Equation.DSMT4">
                  <p:embed/>
                  <p:pic>
                    <p:nvPicPr>
                      <p:cNvPr id="0" name=""/>
                      <p:cNvPicPr>
                        <a:picLocks noChangeAspect="1" noChangeArrowheads="1"/>
                      </p:cNvPicPr>
                      <p:nvPr/>
                    </p:nvPicPr>
                    <p:blipFill>
                      <a:blip r:embed="rId7"/>
                      <a:srcRect/>
                      <a:stretch>
                        <a:fillRect/>
                      </a:stretch>
                    </p:blipFill>
                    <p:spPr bwMode="auto">
                      <a:xfrm>
                        <a:off x="2286000" y="1828800"/>
                        <a:ext cx="22606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4230954827"/>
              </p:ext>
            </p:extLst>
          </p:nvPr>
        </p:nvGraphicFramePr>
        <p:xfrm>
          <a:off x="3224645" y="2548370"/>
          <a:ext cx="1355725" cy="752475"/>
        </p:xfrm>
        <a:graphic>
          <a:graphicData uri="http://schemas.openxmlformats.org/presentationml/2006/ole">
            <mc:AlternateContent xmlns:mc="http://schemas.openxmlformats.org/markup-compatibility/2006">
              <mc:Choice xmlns:v="urn:schemas-microsoft-com:vml" Requires="v">
                <p:oleObj spid="_x0000_s207910" name="Equation" r:id="rId8" imgW="1143000" imgH="685800" progId="Equation.DSMT4">
                  <p:embed/>
                </p:oleObj>
              </mc:Choice>
              <mc:Fallback>
                <p:oleObj name="Equation" r:id="rId8" imgW="1143000" imgH="685800" progId="Equation.DSMT4">
                  <p:embed/>
                  <p:pic>
                    <p:nvPicPr>
                      <p:cNvPr id="0" name=""/>
                      <p:cNvPicPr>
                        <a:picLocks noChangeAspect="1" noChangeArrowheads="1"/>
                      </p:cNvPicPr>
                      <p:nvPr/>
                    </p:nvPicPr>
                    <p:blipFill>
                      <a:blip r:embed="rId9"/>
                      <a:srcRect/>
                      <a:stretch>
                        <a:fillRect/>
                      </a:stretch>
                    </p:blipFill>
                    <p:spPr bwMode="auto">
                      <a:xfrm>
                        <a:off x="3224645" y="2548370"/>
                        <a:ext cx="1355725"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1134766508"/>
              </p:ext>
            </p:extLst>
          </p:nvPr>
        </p:nvGraphicFramePr>
        <p:xfrm>
          <a:off x="4646324" y="2743200"/>
          <a:ext cx="1174750" cy="388938"/>
        </p:xfrm>
        <a:graphic>
          <a:graphicData uri="http://schemas.openxmlformats.org/presentationml/2006/ole">
            <mc:AlternateContent xmlns:mc="http://schemas.openxmlformats.org/markup-compatibility/2006">
              <mc:Choice xmlns:v="urn:schemas-microsoft-com:vml" Requires="v">
                <p:oleObj spid="_x0000_s207911" name="Equation" r:id="rId10" imgW="990360" imgH="355320" progId="Equation.DSMT4">
                  <p:embed/>
                </p:oleObj>
              </mc:Choice>
              <mc:Fallback>
                <p:oleObj name="Equation" r:id="rId10" imgW="990360" imgH="355320" progId="Equation.DSMT4">
                  <p:embed/>
                  <p:pic>
                    <p:nvPicPr>
                      <p:cNvPr id="0" name=""/>
                      <p:cNvPicPr>
                        <a:picLocks noChangeAspect="1" noChangeArrowheads="1"/>
                      </p:cNvPicPr>
                      <p:nvPr/>
                    </p:nvPicPr>
                    <p:blipFill>
                      <a:blip r:embed="rId11"/>
                      <a:srcRect/>
                      <a:stretch>
                        <a:fillRect/>
                      </a:stretch>
                    </p:blipFill>
                    <p:spPr bwMode="auto">
                      <a:xfrm>
                        <a:off x="4646324" y="2743200"/>
                        <a:ext cx="117475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967077380"/>
              </p:ext>
            </p:extLst>
          </p:nvPr>
        </p:nvGraphicFramePr>
        <p:xfrm>
          <a:off x="1769918" y="3267075"/>
          <a:ext cx="3617912" cy="752475"/>
        </p:xfrm>
        <a:graphic>
          <a:graphicData uri="http://schemas.openxmlformats.org/presentationml/2006/ole">
            <mc:AlternateContent xmlns:mc="http://schemas.openxmlformats.org/markup-compatibility/2006">
              <mc:Choice xmlns:v="urn:schemas-microsoft-com:vml" Requires="v">
                <p:oleObj spid="_x0000_s207912" name="Equation" r:id="rId12" imgW="3047760" imgH="685800" progId="Equation.DSMT4">
                  <p:embed/>
                </p:oleObj>
              </mc:Choice>
              <mc:Fallback>
                <p:oleObj name="Equation" r:id="rId12" imgW="3047760" imgH="685800" progId="Equation.DSMT4">
                  <p:embed/>
                  <p:pic>
                    <p:nvPicPr>
                      <p:cNvPr id="0" name=""/>
                      <p:cNvPicPr>
                        <a:picLocks noChangeAspect="1" noChangeArrowheads="1"/>
                      </p:cNvPicPr>
                      <p:nvPr/>
                    </p:nvPicPr>
                    <p:blipFill>
                      <a:blip r:embed="rId13"/>
                      <a:srcRect/>
                      <a:stretch>
                        <a:fillRect/>
                      </a:stretch>
                    </p:blipFill>
                    <p:spPr bwMode="auto">
                      <a:xfrm>
                        <a:off x="1769918" y="3267075"/>
                        <a:ext cx="361791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9"/>
          <p:cNvGraphicFramePr>
            <a:graphicFrameLocks noChangeAspect="1"/>
          </p:cNvGraphicFramePr>
          <p:nvPr>
            <p:extLst>
              <p:ext uri="{D42A27DB-BD31-4B8C-83A1-F6EECF244321}">
                <p14:modId xmlns:p14="http://schemas.microsoft.com/office/powerpoint/2010/main" val="1157886224"/>
              </p:ext>
            </p:extLst>
          </p:nvPr>
        </p:nvGraphicFramePr>
        <p:xfrm>
          <a:off x="3228109" y="3972791"/>
          <a:ext cx="2411413" cy="752475"/>
        </p:xfrm>
        <a:graphic>
          <a:graphicData uri="http://schemas.openxmlformats.org/presentationml/2006/ole">
            <mc:AlternateContent xmlns:mc="http://schemas.openxmlformats.org/markup-compatibility/2006">
              <mc:Choice xmlns:v="urn:schemas-microsoft-com:vml" Requires="v">
                <p:oleObj spid="_x0000_s207913" name="Equation" r:id="rId14" imgW="2031840" imgH="685800" progId="Equation.DSMT4">
                  <p:embed/>
                </p:oleObj>
              </mc:Choice>
              <mc:Fallback>
                <p:oleObj name="Equation" r:id="rId14" imgW="2031840" imgH="685800" progId="Equation.DSMT4">
                  <p:embed/>
                  <p:pic>
                    <p:nvPicPr>
                      <p:cNvPr id="0" name=""/>
                      <p:cNvPicPr>
                        <a:picLocks noChangeAspect="1" noChangeArrowheads="1"/>
                      </p:cNvPicPr>
                      <p:nvPr/>
                    </p:nvPicPr>
                    <p:blipFill>
                      <a:blip r:embed="rId15"/>
                      <a:srcRect/>
                      <a:stretch>
                        <a:fillRect/>
                      </a:stretch>
                    </p:blipFill>
                    <p:spPr bwMode="auto">
                      <a:xfrm>
                        <a:off x="3228109" y="3972791"/>
                        <a:ext cx="241141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47032620"/>
              </p:ext>
            </p:extLst>
          </p:nvPr>
        </p:nvGraphicFramePr>
        <p:xfrm>
          <a:off x="3231428" y="4657725"/>
          <a:ext cx="2532063" cy="752475"/>
        </p:xfrm>
        <a:graphic>
          <a:graphicData uri="http://schemas.openxmlformats.org/presentationml/2006/ole">
            <mc:AlternateContent xmlns:mc="http://schemas.openxmlformats.org/markup-compatibility/2006">
              <mc:Choice xmlns:v="urn:schemas-microsoft-com:vml" Requires="v">
                <p:oleObj spid="_x0000_s207914" name="Equation" r:id="rId16" imgW="2133360" imgH="685800" progId="Equation.DSMT4">
                  <p:embed/>
                </p:oleObj>
              </mc:Choice>
              <mc:Fallback>
                <p:oleObj name="Equation" r:id="rId16" imgW="2133360" imgH="685800" progId="Equation.DSMT4">
                  <p:embed/>
                  <p:pic>
                    <p:nvPicPr>
                      <p:cNvPr id="0" name=""/>
                      <p:cNvPicPr>
                        <a:picLocks noChangeAspect="1" noChangeArrowheads="1"/>
                      </p:cNvPicPr>
                      <p:nvPr/>
                    </p:nvPicPr>
                    <p:blipFill>
                      <a:blip r:embed="rId17"/>
                      <a:srcRect/>
                      <a:stretch>
                        <a:fillRect/>
                      </a:stretch>
                    </p:blipFill>
                    <p:spPr bwMode="auto">
                      <a:xfrm>
                        <a:off x="3231428" y="4657725"/>
                        <a:ext cx="2532063"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280008703"/>
              </p:ext>
            </p:extLst>
          </p:nvPr>
        </p:nvGraphicFramePr>
        <p:xfrm>
          <a:off x="5753100" y="4867275"/>
          <a:ext cx="2095500" cy="388938"/>
        </p:xfrm>
        <a:graphic>
          <a:graphicData uri="http://schemas.openxmlformats.org/presentationml/2006/ole">
            <mc:AlternateContent xmlns:mc="http://schemas.openxmlformats.org/markup-compatibility/2006">
              <mc:Choice xmlns:v="urn:schemas-microsoft-com:vml" Requires="v">
                <p:oleObj spid="_x0000_s207915" name="Equation" r:id="rId18" imgW="1765080" imgH="355320" progId="Equation.DSMT4">
                  <p:embed/>
                </p:oleObj>
              </mc:Choice>
              <mc:Fallback>
                <p:oleObj name="Equation" r:id="rId18" imgW="1765080" imgH="355320" progId="Equation.DSMT4">
                  <p:embed/>
                  <p:pic>
                    <p:nvPicPr>
                      <p:cNvPr id="0" name=""/>
                      <p:cNvPicPr>
                        <a:picLocks noChangeAspect="1" noChangeArrowheads="1"/>
                      </p:cNvPicPr>
                      <p:nvPr/>
                    </p:nvPicPr>
                    <p:blipFill>
                      <a:blip r:embed="rId19"/>
                      <a:srcRect/>
                      <a:stretch>
                        <a:fillRect/>
                      </a:stretch>
                    </p:blipFill>
                    <p:spPr bwMode="auto">
                      <a:xfrm>
                        <a:off x="5753100" y="4867275"/>
                        <a:ext cx="2095500"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955710942"/>
      </p:ext>
    </p:extLst>
  </p:cSld>
  <p:clrMapOvr>
    <a:masterClrMapping/>
  </p:clrMapOvr>
  <mc:AlternateContent xmlns:mc="http://schemas.openxmlformats.org/markup-compatibility/2006">
    <mc:Choice xmlns:p14="http://schemas.microsoft.com/office/powerpoint/2010/main" Requires="p14">
      <p:transition spd="slow" p14:dur="2000" advTm="124318"/>
    </mc:Choice>
    <mc:Fallback>
      <p:transition spd="slow" advTm="124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inner products in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What are the useful properties </a:t>
            </a:r>
            <a:r>
              <a:rPr lang="en-US" dirty="0" smtClean="0"/>
              <a:t>of the inner product?</a:t>
            </a:r>
            <a:endParaRPr lang="en-US" dirty="0" smtClean="0"/>
          </a:p>
          <a:p>
            <a:pPr lvl="1"/>
            <a:r>
              <a:rPr lang="en-US" dirty="0" smtClean="0"/>
              <a:t>This second property is usually summarized as a single</a:t>
            </a:r>
            <a:br>
              <a:rPr lang="en-US" dirty="0" smtClean="0"/>
            </a:br>
            <a:r>
              <a:rPr lang="en-US" dirty="0" smtClean="0"/>
              <a:t>expression:</a:t>
            </a:r>
          </a:p>
          <a:p>
            <a:pPr lvl="1"/>
            <a:endParaRPr lang="en-US" dirty="0"/>
          </a:p>
          <a:p>
            <a:pPr lvl="1"/>
            <a:r>
              <a:rPr lang="en-US" dirty="0" smtClean="0"/>
              <a:t>Also</a:t>
            </a:r>
            <a:endParaRPr lang="en-US" dirty="0"/>
          </a:p>
          <a:p>
            <a:endParaRPr lang="en-US" dirty="0" smtClean="0"/>
          </a:p>
          <a:p>
            <a:pPr lvl="1"/>
            <a:r>
              <a:rPr lang="en-US" dirty="0" smtClean="0"/>
              <a:t>We say that the inner product is </a:t>
            </a:r>
            <a:r>
              <a:rPr lang="en-US" i="1" dirty="0" smtClean="0"/>
              <a:t>bilinear</a:t>
            </a:r>
            <a:r>
              <a:rPr lang="en-US" dirty="0" smtClean="0"/>
              <a:t>,</a:t>
            </a:r>
          </a:p>
          <a:p>
            <a:pPr marL="457200" lvl="1" indent="0">
              <a:buNone/>
            </a:pPr>
            <a:r>
              <a:rPr lang="en-US" dirty="0" smtClean="0"/>
              <a:t>	that is, linear in both operands</a:t>
            </a:r>
            <a:endParaRPr lang="en-US"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695688612"/>
              </p:ext>
            </p:extLst>
          </p:nvPr>
        </p:nvGraphicFramePr>
        <p:xfrm>
          <a:off x="2133600" y="2743200"/>
          <a:ext cx="4687887" cy="390525"/>
        </p:xfrm>
        <a:graphic>
          <a:graphicData uri="http://schemas.openxmlformats.org/presentationml/2006/ole">
            <mc:AlternateContent xmlns:mc="http://schemas.openxmlformats.org/markup-compatibility/2006">
              <mc:Choice xmlns:v="urn:schemas-microsoft-com:vml" Requires="v">
                <p:oleObj spid="_x0000_s208912" name="Equation" r:id="rId6" imgW="3949560" imgH="355320" progId="Equation.DSMT4">
                  <p:embed/>
                </p:oleObj>
              </mc:Choice>
              <mc:Fallback>
                <p:oleObj name="Equation" r:id="rId6" imgW="3949560" imgH="355320" progId="Equation.DSMT4">
                  <p:embed/>
                  <p:pic>
                    <p:nvPicPr>
                      <p:cNvPr id="0" name=""/>
                      <p:cNvPicPr>
                        <a:picLocks noChangeAspect="1" noChangeArrowheads="1"/>
                      </p:cNvPicPr>
                      <p:nvPr/>
                    </p:nvPicPr>
                    <p:blipFill>
                      <a:blip r:embed="rId7"/>
                      <a:srcRect/>
                      <a:stretch>
                        <a:fillRect/>
                      </a:stretch>
                    </p:blipFill>
                    <p:spPr bwMode="auto">
                      <a:xfrm>
                        <a:off x="2133600" y="2743200"/>
                        <a:ext cx="46878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1489640118"/>
              </p:ext>
            </p:extLst>
          </p:nvPr>
        </p:nvGraphicFramePr>
        <p:xfrm>
          <a:off x="2133600" y="3429000"/>
          <a:ext cx="4687887" cy="390525"/>
        </p:xfrm>
        <a:graphic>
          <a:graphicData uri="http://schemas.openxmlformats.org/presentationml/2006/ole">
            <mc:AlternateContent xmlns:mc="http://schemas.openxmlformats.org/markup-compatibility/2006">
              <mc:Choice xmlns:v="urn:schemas-microsoft-com:vml" Requires="v">
                <p:oleObj spid="_x0000_s208913" name="Equation" r:id="rId8" imgW="3949560" imgH="355320" progId="Equation.DSMT4">
                  <p:embed/>
                </p:oleObj>
              </mc:Choice>
              <mc:Fallback>
                <p:oleObj name="Equation" r:id="rId8" imgW="3949560" imgH="355320" progId="Equation.DSMT4">
                  <p:embed/>
                  <p:pic>
                    <p:nvPicPr>
                      <p:cNvPr id="0" name=""/>
                      <p:cNvPicPr>
                        <a:picLocks noChangeAspect="1" noChangeArrowheads="1"/>
                      </p:cNvPicPr>
                      <p:nvPr/>
                    </p:nvPicPr>
                    <p:blipFill>
                      <a:blip r:embed="rId9"/>
                      <a:srcRect/>
                      <a:stretch>
                        <a:fillRect/>
                      </a:stretch>
                    </p:blipFill>
                    <p:spPr bwMode="auto">
                      <a:xfrm>
                        <a:off x="2133600" y="3429000"/>
                        <a:ext cx="46878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279273791"/>
      </p:ext>
    </p:extLst>
  </p:cSld>
  <p:clrMapOvr>
    <a:masterClrMapping/>
  </p:clrMapOvr>
  <mc:AlternateContent xmlns:mc="http://schemas.openxmlformats.org/markup-compatibility/2006">
    <mc:Choice xmlns:p14="http://schemas.microsoft.com/office/powerpoint/2010/main" Requires="p14">
      <p:transition spd="slow" p14:dur="2000" advTm="49609"/>
    </mc:Choice>
    <mc:Fallback>
      <p:transition spd="slow" advTm="496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inner products in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What are the useful properties of </a:t>
            </a:r>
            <a:r>
              <a:rPr lang="en-US" dirty="0" smtClean="0"/>
              <a:t>the inner product?</a:t>
            </a:r>
            <a:endParaRPr lang="en-US" dirty="0" smtClean="0"/>
          </a:p>
          <a:p>
            <a:pPr lvl="1"/>
            <a:r>
              <a:rPr lang="en-US" dirty="0" smtClean="0"/>
              <a:t>Third</a:t>
            </a:r>
            <a:r>
              <a:rPr lang="en-US" dirty="0" smtClean="0"/>
              <a:t>,</a:t>
            </a:r>
          </a:p>
          <a:p>
            <a:pPr lvl="1"/>
            <a:endParaRPr lang="en-US" dirty="0"/>
          </a:p>
          <a:p>
            <a:pPr lvl="1"/>
            <a:endParaRPr lang="en-US" dirty="0" smtClean="0"/>
          </a:p>
          <a:p>
            <a:pPr lvl="1"/>
            <a:endParaRPr lang="en-US" dirty="0"/>
          </a:p>
          <a:p>
            <a:pPr lvl="1"/>
            <a:r>
              <a:rPr lang="en-US" dirty="0" smtClean="0"/>
              <a:t>Also,                      if and only if  </a:t>
            </a:r>
            <a:endParaRPr lang="en-US" dirty="0" smtClean="0"/>
          </a:p>
          <a:p>
            <a:pPr lvl="1"/>
            <a:r>
              <a:rPr lang="en-US" dirty="0" smtClean="0"/>
              <a:t>Thus, we say the inner product is </a:t>
            </a:r>
            <a:r>
              <a:rPr lang="en-US" i="1" dirty="0" smtClean="0"/>
              <a:t>positive definite</a:t>
            </a:r>
            <a:endParaRPr lang="en-US" dirty="0" smtClean="0"/>
          </a:p>
          <a:p>
            <a:endParaRPr lang="en-US" dirty="0"/>
          </a:p>
          <a:p>
            <a:pPr marL="457200" lvl="1" indent="0">
              <a:buNone/>
            </a:pPr>
            <a:r>
              <a:rPr lang="en-US" dirty="0" smtClean="0"/>
              <a:t>	</a:t>
            </a:r>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309877261"/>
              </p:ext>
            </p:extLst>
          </p:nvPr>
        </p:nvGraphicFramePr>
        <p:xfrm>
          <a:off x="2057400" y="1859973"/>
          <a:ext cx="1884362" cy="752475"/>
        </p:xfrm>
        <a:graphic>
          <a:graphicData uri="http://schemas.openxmlformats.org/presentationml/2006/ole">
            <mc:AlternateContent xmlns:mc="http://schemas.openxmlformats.org/markup-compatibility/2006">
              <mc:Choice xmlns:v="urn:schemas-microsoft-com:vml" Requires="v">
                <p:oleObj spid="_x0000_s201803" name="Equation" r:id="rId6" imgW="1587240" imgH="685800" progId="Equation.DSMT4">
                  <p:embed/>
                </p:oleObj>
              </mc:Choice>
              <mc:Fallback>
                <p:oleObj name="Equation" r:id="rId6" imgW="1587240" imgH="685800" progId="Equation.DSMT4">
                  <p:embed/>
                  <p:pic>
                    <p:nvPicPr>
                      <p:cNvPr id="0" name="Object 5"/>
                      <p:cNvPicPr>
                        <a:picLocks noChangeAspect="1" noChangeArrowheads="1"/>
                      </p:cNvPicPr>
                      <p:nvPr/>
                    </p:nvPicPr>
                    <p:blipFill>
                      <a:blip r:embed="rId7"/>
                      <a:srcRect/>
                      <a:stretch>
                        <a:fillRect/>
                      </a:stretch>
                    </p:blipFill>
                    <p:spPr bwMode="auto">
                      <a:xfrm>
                        <a:off x="2057400" y="1859973"/>
                        <a:ext cx="188436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3775844380"/>
              </p:ext>
            </p:extLst>
          </p:nvPr>
        </p:nvGraphicFramePr>
        <p:xfrm>
          <a:off x="2805546" y="2621973"/>
          <a:ext cx="1155700" cy="685800"/>
        </p:xfrm>
        <a:graphic>
          <a:graphicData uri="http://schemas.openxmlformats.org/presentationml/2006/ole">
            <mc:AlternateContent xmlns:mc="http://schemas.openxmlformats.org/markup-compatibility/2006">
              <mc:Choice xmlns:v="urn:schemas-microsoft-com:vml" Requires="v">
                <p:oleObj spid="_x0000_s201804" name="Equation" r:id="rId8" imgW="1155600" imgH="685800" progId="Equation.DSMT4">
                  <p:embed/>
                </p:oleObj>
              </mc:Choice>
              <mc:Fallback>
                <p:oleObj name="Equation" r:id="rId8" imgW="1155600" imgH="685800" progId="Equation.DSMT4">
                  <p:embed/>
                  <p:pic>
                    <p:nvPicPr>
                      <p:cNvPr id="0" name=""/>
                      <p:cNvPicPr/>
                      <p:nvPr/>
                    </p:nvPicPr>
                    <p:blipFill>
                      <a:blip r:embed="rId9"/>
                      <a:stretch>
                        <a:fillRect/>
                      </a:stretch>
                    </p:blipFill>
                    <p:spPr>
                      <a:xfrm>
                        <a:off x="2805546" y="2621973"/>
                        <a:ext cx="1155700" cy="685800"/>
                      </a:xfrm>
                      <a:prstGeom prst="rect">
                        <a:avLst/>
                      </a:prstGeom>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81848314"/>
              </p:ext>
            </p:extLst>
          </p:nvPr>
        </p:nvGraphicFramePr>
        <p:xfrm>
          <a:off x="1918854" y="3562877"/>
          <a:ext cx="1144587" cy="390525"/>
        </p:xfrm>
        <a:graphic>
          <a:graphicData uri="http://schemas.openxmlformats.org/presentationml/2006/ole">
            <mc:AlternateContent xmlns:mc="http://schemas.openxmlformats.org/markup-compatibility/2006">
              <mc:Choice xmlns:v="urn:schemas-microsoft-com:vml" Requires="v">
                <p:oleObj spid="_x0000_s201805" name="Equation" r:id="rId10" imgW="965160" imgH="355320" progId="Equation.DSMT4">
                  <p:embed/>
                </p:oleObj>
              </mc:Choice>
              <mc:Fallback>
                <p:oleObj name="Equation" r:id="rId10" imgW="965160" imgH="355320" progId="Equation.DSMT4">
                  <p:embed/>
                  <p:pic>
                    <p:nvPicPr>
                      <p:cNvPr id="0" name=""/>
                      <p:cNvPicPr>
                        <a:picLocks noChangeAspect="1" noChangeArrowheads="1"/>
                      </p:cNvPicPr>
                      <p:nvPr/>
                    </p:nvPicPr>
                    <p:blipFill>
                      <a:blip r:embed="rId11"/>
                      <a:srcRect/>
                      <a:stretch>
                        <a:fillRect/>
                      </a:stretch>
                    </p:blipFill>
                    <p:spPr bwMode="auto">
                      <a:xfrm>
                        <a:off x="1918854" y="3562877"/>
                        <a:ext cx="11445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506474768"/>
              </p:ext>
            </p:extLst>
          </p:nvPr>
        </p:nvGraphicFramePr>
        <p:xfrm>
          <a:off x="4693227" y="3612573"/>
          <a:ext cx="661988" cy="265112"/>
        </p:xfrm>
        <a:graphic>
          <a:graphicData uri="http://schemas.openxmlformats.org/presentationml/2006/ole">
            <mc:AlternateContent xmlns:mc="http://schemas.openxmlformats.org/markup-compatibility/2006">
              <mc:Choice xmlns:v="urn:schemas-microsoft-com:vml" Requires="v">
                <p:oleObj spid="_x0000_s201806" name="Equation" r:id="rId12" imgW="558720" imgH="241200" progId="Equation.DSMT4">
                  <p:embed/>
                </p:oleObj>
              </mc:Choice>
              <mc:Fallback>
                <p:oleObj name="Equation" r:id="rId12" imgW="558720" imgH="241200" progId="Equation.DSMT4">
                  <p:embed/>
                  <p:pic>
                    <p:nvPicPr>
                      <p:cNvPr id="0" name=""/>
                      <p:cNvPicPr>
                        <a:picLocks noChangeAspect="1" noChangeArrowheads="1"/>
                      </p:cNvPicPr>
                      <p:nvPr/>
                    </p:nvPicPr>
                    <p:blipFill>
                      <a:blip r:embed="rId13"/>
                      <a:srcRect/>
                      <a:stretch>
                        <a:fillRect/>
                      </a:stretch>
                    </p:blipFill>
                    <p:spPr bwMode="auto">
                      <a:xfrm>
                        <a:off x="4693227" y="3612573"/>
                        <a:ext cx="661988"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1" name="Audio 10">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28689637"/>
      </p:ext>
    </p:extLst>
  </p:cSld>
  <p:clrMapOvr>
    <a:masterClrMapping/>
  </p:clrMapOvr>
  <mc:AlternateContent xmlns:mc="http://schemas.openxmlformats.org/markup-compatibility/2006">
    <mc:Choice xmlns:p14="http://schemas.microsoft.com/office/powerpoint/2010/main" Requires="p14">
      <p:transition spd="slow" p14:dur="2000" advTm="71089"/>
    </mc:Choice>
    <mc:Fallback>
      <p:transition spd="slow" advTm="710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1"/>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inner products in </a:t>
            </a:r>
            <a:r>
              <a:rPr lang="en-US" b="1" dirty="0">
                <a:latin typeface="Times New Roman" panose="02020603050405020304" pitchFamily="18" charset="0"/>
              </a:rPr>
              <a:t>R</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Thus, the properties are:</a:t>
            </a:r>
            <a:endParaRPr lang="en-US" dirty="0" smtClean="0"/>
          </a:p>
          <a:p>
            <a:pPr lvl="1"/>
            <a:r>
              <a:rPr lang="en-US" dirty="0" smtClean="0"/>
              <a:t>Symmetry:</a:t>
            </a:r>
          </a:p>
          <a:p>
            <a:pPr lvl="1"/>
            <a:r>
              <a:rPr lang="en-US" dirty="0" err="1" smtClean="0"/>
              <a:t>Bilinearity</a:t>
            </a:r>
            <a:r>
              <a:rPr lang="en-US" dirty="0" smtClean="0"/>
              <a:t>: </a:t>
            </a:r>
          </a:p>
          <a:p>
            <a:pPr lvl="1"/>
            <a:endParaRPr lang="en-US" dirty="0"/>
          </a:p>
          <a:p>
            <a:pPr lvl="1"/>
            <a:endParaRPr lang="en-US" dirty="0" smtClean="0"/>
          </a:p>
          <a:p>
            <a:pPr lvl="1"/>
            <a:r>
              <a:rPr lang="en-US" dirty="0" smtClean="0"/>
              <a:t>Positive definiteness:                       ,</a:t>
            </a:r>
          </a:p>
          <a:p>
            <a:pPr marL="457200" lvl="1" indent="0">
              <a:buNone/>
            </a:pPr>
            <a:r>
              <a:rPr lang="en-US" dirty="0" smtClean="0"/>
              <a:t>				and                     if and only if  </a:t>
            </a:r>
          </a:p>
          <a:p>
            <a:pPr marL="457200" lvl="1" indent="0">
              <a:buNone/>
            </a:pPr>
            <a:endParaRPr lang="en-US"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1797439034"/>
              </p:ext>
            </p:extLst>
          </p:nvPr>
        </p:nvGraphicFramePr>
        <p:xfrm>
          <a:off x="3900054" y="3567546"/>
          <a:ext cx="1144587" cy="390525"/>
        </p:xfrm>
        <a:graphic>
          <a:graphicData uri="http://schemas.openxmlformats.org/presentationml/2006/ole">
            <mc:AlternateContent xmlns:mc="http://schemas.openxmlformats.org/markup-compatibility/2006">
              <mc:Choice xmlns:v="urn:schemas-microsoft-com:vml" Requires="v">
                <p:oleObj spid="_x0000_s209954" name="Equation" r:id="rId6" imgW="965160" imgH="355320" progId="Equation.DSMT4">
                  <p:embed/>
                </p:oleObj>
              </mc:Choice>
              <mc:Fallback>
                <p:oleObj name="Equation" r:id="rId6" imgW="965160" imgH="355320" progId="Equation.DSMT4">
                  <p:embed/>
                  <p:pic>
                    <p:nvPicPr>
                      <p:cNvPr id="0" name=""/>
                      <p:cNvPicPr>
                        <a:picLocks noChangeAspect="1" noChangeArrowheads="1"/>
                      </p:cNvPicPr>
                      <p:nvPr/>
                    </p:nvPicPr>
                    <p:blipFill>
                      <a:blip r:embed="rId7"/>
                      <a:srcRect/>
                      <a:stretch>
                        <a:fillRect/>
                      </a:stretch>
                    </p:blipFill>
                    <p:spPr bwMode="auto">
                      <a:xfrm>
                        <a:off x="3900054" y="3567546"/>
                        <a:ext cx="11445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3190911114"/>
              </p:ext>
            </p:extLst>
          </p:nvPr>
        </p:nvGraphicFramePr>
        <p:xfrm>
          <a:off x="4693227" y="3958937"/>
          <a:ext cx="1144587" cy="390525"/>
        </p:xfrm>
        <a:graphic>
          <a:graphicData uri="http://schemas.openxmlformats.org/presentationml/2006/ole">
            <mc:AlternateContent xmlns:mc="http://schemas.openxmlformats.org/markup-compatibility/2006">
              <mc:Choice xmlns:v="urn:schemas-microsoft-com:vml" Requires="v">
                <p:oleObj spid="_x0000_s209955" name="Equation" r:id="rId8" imgW="965160" imgH="355320" progId="Equation.DSMT4">
                  <p:embed/>
                </p:oleObj>
              </mc:Choice>
              <mc:Fallback>
                <p:oleObj name="Equation" r:id="rId8" imgW="965160" imgH="355320" progId="Equation.DSMT4">
                  <p:embed/>
                  <p:pic>
                    <p:nvPicPr>
                      <p:cNvPr id="0" name=""/>
                      <p:cNvPicPr>
                        <a:picLocks noChangeAspect="1" noChangeArrowheads="1"/>
                      </p:cNvPicPr>
                      <p:nvPr/>
                    </p:nvPicPr>
                    <p:blipFill>
                      <a:blip r:embed="rId9"/>
                      <a:srcRect/>
                      <a:stretch>
                        <a:fillRect/>
                      </a:stretch>
                    </p:blipFill>
                    <p:spPr bwMode="auto">
                      <a:xfrm>
                        <a:off x="4693227" y="3958937"/>
                        <a:ext cx="11445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459095012"/>
              </p:ext>
            </p:extLst>
          </p:nvPr>
        </p:nvGraphicFramePr>
        <p:xfrm>
          <a:off x="7325591" y="3993573"/>
          <a:ext cx="661988" cy="265112"/>
        </p:xfrm>
        <a:graphic>
          <a:graphicData uri="http://schemas.openxmlformats.org/presentationml/2006/ole">
            <mc:AlternateContent xmlns:mc="http://schemas.openxmlformats.org/markup-compatibility/2006">
              <mc:Choice xmlns:v="urn:schemas-microsoft-com:vml" Requires="v">
                <p:oleObj spid="_x0000_s209956" name="Equation" r:id="rId10" imgW="558720" imgH="241200" progId="Equation.DSMT4">
                  <p:embed/>
                </p:oleObj>
              </mc:Choice>
              <mc:Fallback>
                <p:oleObj name="Equation" r:id="rId10" imgW="558720" imgH="241200" progId="Equation.DSMT4">
                  <p:embed/>
                  <p:pic>
                    <p:nvPicPr>
                      <p:cNvPr id="0" name=""/>
                      <p:cNvPicPr>
                        <a:picLocks noChangeAspect="1" noChangeArrowheads="1"/>
                      </p:cNvPicPr>
                      <p:nvPr/>
                    </p:nvPicPr>
                    <p:blipFill>
                      <a:blip r:embed="rId11"/>
                      <a:srcRect/>
                      <a:stretch>
                        <a:fillRect/>
                      </a:stretch>
                    </p:blipFill>
                    <p:spPr bwMode="auto">
                      <a:xfrm>
                        <a:off x="7325591" y="3993573"/>
                        <a:ext cx="661988"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40235611"/>
              </p:ext>
            </p:extLst>
          </p:nvPr>
        </p:nvGraphicFramePr>
        <p:xfrm>
          <a:off x="2611582" y="2036618"/>
          <a:ext cx="1671638" cy="390525"/>
        </p:xfrm>
        <a:graphic>
          <a:graphicData uri="http://schemas.openxmlformats.org/presentationml/2006/ole">
            <mc:AlternateContent xmlns:mc="http://schemas.openxmlformats.org/markup-compatibility/2006">
              <mc:Choice xmlns:v="urn:schemas-microsoft-com:vml" Requires="v">
                <p:oleObj spid="_x0000_s209957" name="Equation" r:id="rId12" imgW="1409400" imgH="355320" progId="Equation.DSMT4">
                  <p:embed/>
                </p:oleObj>
              </mc:Choice>
              <mc:Fallback>
                <p:oleObj name="Equation" r:id="rId12" imgW="1409400" imgH="355320" progId="Equation.DSMT4">
                  <p:embed/>
                  <p:pic>
                    <p:nvPicPr>
                      <p:cNvPr id="0" name=""/>
                      <p:cNvPicPr>
                        <a:picLocks noChangeAspect="1" noChangeArrowheads="1"/>
                      </p:cNvPicPr>
                      <p:nvPr/>
                    </p:nvPicPr>
                    <p:blipFill>
                      <a:blip r:embed="rId13"/>
                      <a:srcRect/>
                      <a:stretch>
                        <a:fillRect/>
                      </a:stretch>
                    </p:blipFill>
                    <p:spPr bwMode="auto">
                      <a:xfrm>
                        <a:off x="2611582" y="2036618"/>
                        <a:ext cx="167163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936401279"/>
              </p:ext>
            </p:extLst>
          </p:nvPr>
        </p:nvGraphicFramePr>
        <p:xfrm>
          <a:off x="2667000" y="2438400"/>
          <a:ext cx="4687888" cy="390525"/>
        </p:xfrm>
        <a:graphic>
          <a:graphicData uri="http://schemas.openxmlformats.org/presentationml/2006/ole">
            <mc:AlternateContent xmlns:mc="http://schemas.openxmlformats.org/markup-compatibility/2006">
              <mc:Choice xmlns:v="urn:schemas-microsoft-com:vml" Requires="v">
                <p:oleObj spid="_x0000_s209958" name="Equation" r:id="rId14" imgW="3949560" imgH="355320" progId="Equation.DSMT4">
                  <p:embed/>
                </p:oleObj>
              </mc:Choice>
              <mc:Fallback>
                <p:oleObj name="Equation" r:id="rId14" imgW="3949560" imgH="355320" progId="Equation.DSMT4">
                  <p:embed/>
                  <p:pic>
                    <p:nvPicPr>
                      <p:cNvPr id="0" name="Object 1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667000" y="2438400"/>
                        <a:ext cx="46878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218220664"/>
              </p:ext>
            </p:extLst>
          </p:nvPr>
        </p:nvGraphicFramePr>
        <p:xfrm>
          <a:off x="2667000" y="2971800"/>
          <a:ext cx="4687888" cy="390525"/>
        </p:xfrm>
        <a:graphic>
          <a:graphicData uri="http://schemas.openxmlformats.org/presentationml/2006/ole">
            <mc:AlternateContent xmlns:mc="http://schemas.openxmlformats.org/markup-compatibility/2006">
              <mc:Choice xmlns:v="urn:schemas-microsoft-com:vml" Requires="v">
                <p:oleObj spid="_x0000_s209959" name="Equation" r:id="rId16" imgW="3949560" imgH="355320" progId="Equation.DSMT4">
                  <p:embed/>
                </p:oleObj>
              </mc:Choice>
              <mc:Fallback>
                <p:oleObj name="Equation" r:id="rId16" imgW="3949560" imgH="355320" progId="Equation.DSMT4">
                  <p:embed/>
                  <p:pic>
                    <p:nvPicPr>
                      <p:cNvPr id="0" name="Object 1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67000" y="2971800"/>
                        <a:ext cx="46878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3" name="Audio 1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01888117"/>
      </p:ext>
    </p:extLst>
  </p:cSld>
  <p:clrMapOvr>
    <a:masterClrMapping/>
  </p:clrMapOvr>
  <mc:AlternateContent xmlns:mc="http://schemas.openxmlformats.org/markup-compatibility/2006">
    <mc:Choice xmlns:p14="http://schemas.microsoft.com/office/powerpoint/2010/main" Requires="p14">
      <p:transition spd="slow" p14:dur="2000" advTm="11258"/>
    </mc:Choice>
    <mc:Fallback>
      <p:transition spd="slow" advTm="11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products in </a:t>
            </a:r>
            <a:r>
              <a:rPr lang="en-US" b="1" dirty="0" smtClean="0">
                <a:latin typeface="Times New Roman" panose="02020603050405020304" pitchFamily="18" charset="0"/>
              </a:rPr>
              <a:t>C</a:t>
            </a:r>
            <a:r>
              <a:rPr lang="en-US" i="1" baseline="30000" dirty="0" smtClean="0">
                <a:latin typeface="Times New Roman" panose="02020603050405020304" pitchFamily="18" charset="0"/>
              </a:rPr>
              <a:t>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534400" cy="4525963"/>
          </a:xfrm>
        </p:spPr>
        <p:txBody>
          <a:bodyPr/>
          <a:lstStyle/>
          <a:p>
            <a:r>
              <a:rPr lang="en-US" dirty="0" smtClean="0"/>
              <a:t>If            </a:t>
            </a:r>
            <a:r>
              <a:rPr lang="en-US" dirty="0" smtClean="0"/>
              <a:t>      </a:t>
            </a:r>
            <a:r>
              <a:rPr lang="en-US" dirty="0" smtClean="0"/>
              <a:t>,  </a:t>
            </a:r>
            <a:r>
              <a:rPr lang="en-US" dirty="0" smtClean="0"/>
              <a:t>can we define </a:t>
            </a:r>
            <a:r>
              <a:rPr lang="en-US" dirty="0" smtClean="0"/>
              <a:t>the </a:t>
            </a:r>
            <a:r>
              <a:rPr lang="en-US" dirty="0" smtClean="0"/>
              <a:t>inner product of </a:t>
            </a:r>
            <a:r>
              <a:rPr lang="en-US" b="1" dirty="0" smtClean="0"/>
              <a:t>u</a:t>
            </a:r>
            <a:r>
              <a:rPr lang="en-US" dirty="0" smtClean="0"/>
              <a:t> </a:t>
            </a:r>
            <a:r>
              <a:rPr lang="en-US" dirty="0" smtClean="0"/>
              <a:t>and </a:t>
            </a:r>
            <a:r>
              <a:rPr lang="en-US" b="1" dirty="0" smtClean="0"/>
              <a:t>v</a:t>
            </a:r>
            <a:r>
              <a:rPr lang="en-US" dirty="0" smtClean="0"/>
              <a:t> as </a:t>
            </a:r>
            <a:endParaRPr lang="en-US" dirty="0" smtClean="0"/>
          </a:p>
          <a:p>
            <a:endParaRPr lang="en-US" dirty="0" smtClean="0"/>
          </a:p>
          <a:p>
            <a:pPr marL="0" indent="0">
              <a:buNone/>
            </a:pPr>
            <a:r>
              <a:rPr lang="en-US" dirty="0"/>
              <a:t>	</a:t>
            </a:r>
            <a:r>
              <a:rPr lang="en-US" dirty="0" smtClean="0"/>
              <a:t>				     ?</a:t>
            </a:r>
            <a:endParaRPr lang="en-US" dirty="0"/>
          </a:p>
          <a:p>
            <a:endParaRPr lang="en-US" dirty="0" smtClean="0"/>
          </a:p>
          <a:p>
            <a:r>
              <a:rPr lang="en-US" dirty="0" smtClean="0"/>
              <a:t>Consider                  , so </a:t>
            </a:r>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736210921"/>
              </p:ext>
            </p:extLst>
          </p:nvPr>
        </p:nvGraphicFramePr>
        <p:xfrm>
          <a:off x="1193800" y="1631950"/>
          <a:ext cx="1084263" cy="361950"/>
        </p:xfrm>
        <a:graphic>
          <a:graphicData uri="http://schemas.openxmlformats.org/presentationml/2006/ole">
            <mc:AlternateContent xmlns:mc="http://schemas.openxmlformats.org/markup-compatibility/2006">
              <mc:Choice xmlns:v="urn:schemas-microsoft-com:vml" Requires="v">
                <p:oleObj spid="_x0000_s210965" name="Equation" r:id="rId6" imgW="914400" imgH="330120" progId="Equation.DSMT4">
                  <p:embed/>
                </p:oleObj>
              </mc:Choice>
              <mc:Fallback>
                <p:oleObj name="Equation" r:id="rId6" imgW="914400" imgH="330120" progId="Equation.DSMT4">
                  <p:embed/>
                  <p:pic>
                    <p:nvPicPr>
                      <p:cNvPr id="0" name=""/>
                      <p:cNvPicPr>
                        <a:picLocks noChangeAspect="1" noChangeArrowheads="1"/>
                      </p:cNvPicPr>
                      <p:nvPr/>
                    </p:nvPicPr>
                    <p:blipFill>
                      <a:blip r:embed="rId7"/>
                      <a:srcRect/>
                      <a:stretch>
                        <a:fillRect/>
                      </a:stretch>
                    </p:blipFill>
                    <p:spPr bwMode="auto">
                      <a:xfrm>
                        <a:off x="1193800" y="1631950"/>
                        <a:ext cx="10842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586801325"/>
              </p:ext>
            </p:extLst>
          </p:nvPr>
        </p:nvGraphicFramePr>
        <p:xfrm>
          <a:off x="3525838" y="2219325"/>
          <a:ext cx="1868487" cy="752475"/>
        </p:xfrm>
        <a:graphic>
          <a:graphicData uri="http://schemas.openxmlformats.org/presentationml/2006/ole">
            <mc:AlternateContent xmlns:mc="http://schemas.openxmlformats.org/markup-compatibility/2006">
              <mc:Choice xmlns:v="urn:schemas-microsoft-com:vml" Requires="v">
                <p:oleObj spid="_x0000_s210966" name="Equation" r:id="rId8" imgW="1574640" imgH="685800" progId="Equation.DSMT4">
                  <p:embed/>
                </p:oleObj>
              </mc:Choice>
              <mc:Fallback>
                <p:oleObj name="Equation" r:id="rId8" imgW="1574640" imgH="685800" progId="Equation.DSMT4">
                  <p:embed/>
                  <p:pic>
                    <p:nvPicPr>
                      <p:cNvPr id="0" name=""/>
                      <p:cNvPicPr>
                        <a:picLocks noChangeAspect="1" noChangeArrowheads="1"/>
                      </p:cNvPicPr>
                      <p:nvPr/>
                    </p:nvPicPr>
                    <p:blipFill>
                      <a:blip r:embed="rId9"/>
                      <a:srcRect/>
                      <a:stretch>
                        <a:fillRect/>
                      </a:stretch>
                    </p:blipFill>
                    <p:spPr bwMode="auto">
                      <a:xfrm>
                        <a:off x="3525838" y="2219325"/>
                        <a:ext cx="18684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706265000"/>
              </p:ext>
            </p:extLst>
          </p:nvPr>
        </p:nvGraphicFramePr>
        <p:xfrm>
          <a:off x="2102427" y="3058391"/>
          <a:ext cx="965200" cy="806450"/>
        </p:xfrm>
        <a:graphic>
          <a:graphicData uri="http://schemas.openxmlformats.org/presentationml/2006/ole">
            <mc:AlternateContent xmlns:mc="http://schemas.openxmlformats.org/markup-compatibility/2006">
              <mc:Choice xmlns:v="urn:schemas-microsoft-com:vml" Requires="v">
                <p:oleObj spid="_x0000_s210967" name="Equation" r:id="rId10" imgW="812520" imgH="736560" progId="Equation.DSMT4">
                  <p:embed/>
                </p:oleObj>
              </mc:Choice>
              <mc:Fallback>
                <p:oleObj name="Equation" r:id="rId10" imgW="812520" imgH="736560" progId="Equation.DSMT4">
                  <p:embed/>
                  <p:pic>
                    <p:nvPicPr>
                      <p:cNvPr id="0" name="Object 5"/>
                      <p:cNvPicPr>
                        <a:picLocks noChangeAspect="1" noChangeArrowheads="1"/>
                      </p:cNvPicPr>
                      <p:nvPr/>
                    </p:nvPicPr>
                    <p:blipFill>
                      <a:blip r:embed="rId11"/>
                      <a:srcRect/>
                      <a:stretch>
                        <a:fillRect/>
                      </a:stretch>
                    </p:blipFill>
                    <p:spPr bwMode="auto">
                      <a:xfrm>
                        <a:off x="2102427" y="3058391"/>
                        <a:ext cx="965200"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3363285383"/>
              </p:ext>
            </p:extLst>
          </p:nvPr>
        </p:nvGraphicFramePr>
        <p:xfrm>
          <a:off x="3581400" y="3276600"/>
          <a:ext cx="2079625" cy="388938"/>
        </p:xfrm>
        <a:graphic>
          <a:graphicData uri="http://schemas.openxmlformats.org/presentationml/2006/ole">
            <mc:AlternateContent xmlns:mc="http://schemas.openxmlformats.org/markup-compatibility/2006">
              <mc:Choice xmlns:v="urn:schemas-microsoft-com:vml" Requires="v">
                <p:oleObj spid="_x0000_s210968" name="Equation" r:id="rId12" imgW="1752480" imgH="355320" progId="Equation.DSMT4">
                  <p:embed/>
                </p:oleObj>
              </mc:Choice>
              <mc:Fallback>
                <p:oleObj name="Equation" r:id="rId12" imgW="1752480" imgH="355320" progId="Equation.DSMT4">
                  <p:embed/>
                  <p:pic>
                    <p:nvPicPr>
                      <p:cNvPr id="0" name=""/>
                      <p:cNvPicPr>
                        <a:picLocks noChangeAspect="1" noChangeArrowheads="1"/>
                      </p:cNvPicPr>
                      <p:nvPr/>
                    </p:nvPicPr>
                    <p:blipFill>
                      <a:blip r:embed="rId13"/>
                      <a:srcRect/>
                      <a:stretch>
                        <a:fillRect/>
                      </a:stretch>
                    </p:blipFill>
                    <p:spPr bwMode="auto">
                      <a:xfrm>
                        <a:off x="3581400" y="3276600"/>
                        <a:ext cx="2079625"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3165389317"/>
              </p:ext>
            </p:extLst>
          </p:nvPr>
        </p:nvGraphicFramePr>
        <p:xfrm>
          <a:off x="4333460" y="3770244"/>
          <a:ext cx="1190625" cy="265112"/>
        </p:xfrm>
        <a:graphic>
          <a:graphicData uri="http://schemas.openxmlformats.org/presentationml/2006/ole">
            <mc:AlternateContent xmlns:mc="http://schemas.openxmlformats.org/markup-compatibility/2006">
              <mc:Choice xmlns:v="urn:schemas-microsoft-com:vml" Requires="v">
                <p:oleObj spid="_x0000_s210969" name="Equation" r:id="rId14" imgW="1002960" imgH="241200" progId="Equation.DSMT4">
                  <p:embed/>
                </p:oleObj>
              </mc:Choice>
              <mc:Fallback>
                <p:oleObj name="Equation" r:id="rId14" imgW="1002960" imgH="241200" progId="Equation.DSMT4">
                  <p:embed/>
                  <p:pic>
                    <p:nvPicPr>
                      <p:cNvPr id="0" name=""/>
                      <p:cNvPicPr>
                        <a:picLocks noChangeAspect="1" noChangeArrowheads="1"/>
                      </p:cNvPicPr>
                      <p:nvPr/>
                    </p:nvPicPr>
                    <p:blipFill>
                      <a:blip r:embed="rId15"/>
                      <a:srcRect/>
                      <a:stretch>
                        <a:fillRect/>
                      </a:stretch>
                    </p:blipFill>
                    <p:spPr bwMode="auto">
                      <a:xfrm>
                        <a:off x="4333460" y="3770244"/>
                        <a:ext cx="1190625"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095890333"/>
      </p:ext>
    </p:extLst>
  </p:cSld>
  <p:clrMapOvr>
    <a:masterClrMapping/>
  </p:clrMapOvr>
  <mc:AlternateContent xmlns:mc="http://schemas.openxmlformats.org/markup-compatibility/2006">
    <mc:Choice xmlns:p14="http://schemas.microsoft.com/office/powerpoint/2010/main" Requires="p14">
      <p:transition spd="slow" p14:dur="2000" advTm="77898"/>
    </mc:Choice>
    <mc:Fallback>
      <p:transition spd="slow" advTm="7789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products in </a:t>
            </a:r>
            <a:r>
              <a:rPr lang="en-US" b="1" dirty="0" smtClean="0">
                <a:latin typeface="Times New Roman" panose="02020603050405020304" pitchFamily="18" charset="0"/>
              </a:rPr>
              <a:t>C</a:t>
            </a:r>
            <a:r>
              <a:rPr lang="en-US" i="1" baseline="30000" dirty="0" smtClean="0">
                <a:latin typeface="Times New Roman" panose="02020603050405020304" pitchFamily="18" charset="0"/>
              </a:rPr>
              <a:t>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534400" cy="4525963"/>
          </a:xfrm>
        </p:spPr>
        <p:txBody>
          <a:bodyPr/>
          <a:lstStyle/>
          <a:p>
            <a:r>
              <a:rPr lang="en-US" dirty="0" smtClean="0"/>
              <a:t>If            </a:t>
            </a:r>
            <a:r>
              <a:rPr lang="en-US" dirty="0" smtClean="0"/>
              <a:t>      </a:t>
            </a:r>
            <a:r>
              <a:rPr lang="en-US" dirty="0" smtClean="0"/>
              <a:t>,  </a:t>
            </a:r>
            <a:r>
              <a:rPr lang="en-US" dirty="0" smtClean="0"/>
              <a:t>can we define the inner product of </a:t>
            </a:r>
            <a:r>
              <a:rPr lang="en-US" b="1" dirty="0" smtClean="0"/>
              <a:t>u</a:t>
            </a:r>
            <a:r>
              <a:rPr lang="en-US" dirty="0" smtClean="0"/>
              <a:t> and </a:t>
            </a:r>
            <a:r>
              <a:rPr lang="en-US" b="1" dirty="0" smtClean="0"/>
              <a:t>v</a:t>
            </a:r>
            <a:r>
              <a:rPr lang="en-US" dirty="0" smtClean="0"/>
              <a:t> as</a:t>
            </a:r>
            <a:endParaRPr lang="en-US" dirty="0" smtClean="0"/>
          </a:p>
          <a:p>
            <a:endParaRPr lang="en-US" dirty="0" smtClean="0"/>
          </a:p>
          <a:p>
            <a:endParaRPr lang="en-US" dirty="0" smtClean="0"/>
          </a:p>
          <a:p>
            <a:endParaRPr lang="en-US" dirty="0" smtClean="0"/>
          </a:p>
          <a:p>
            <a:r>
              <a:rPr lang="en-US" dirty="0" smtClean="0"/>
              <a:t>Thus, for any vector </a:t>
            </a:r>
            <a:r>
              <a:rPr lang="en-US" b="1" dirty="0" smtClean="0"/>
              <a:t>u</a:t>
            </a:r>
            <a:r>
              <a:rPr lang="en-US" dirty="0" smtClean="0"/>
              <a:t>, we have </a:t>
            </a:r>
          </a:p>
          <a:p>
            <a:endParaRPr lang="en-US" dirty="0"/>
          </a:p>
          <a:p>
            <a:endParaRPr lang="en-US" dirty="0" smtClean="0"/>
          </a:p>
          <a:p>
            <a:endParaRPr lang="en-US" dirty="0"/>
          </a:p>
          <a:p>
            <a:endParaRPr lang="en-US" dirty="0" smtClean="0"/>
          </a:p>
          <a:p>
            <a:pPr lvl="1"/>
            <a:r>
              <a:rPr lang="en-US" dirty="0" smtClean="0"/>
              <a:t>Note that this, again, equals zero if and only if </a:t>
            </a:r>
            <a:r>
              <a:rPr lang="en-US" b="1" dirty="0" smtClean="0">
                <a:latin typeface="Times New Roman" panose="02020603050405020304" pitchFamily="18" charset="0"/>
              </a:rPr>
              <a:t>u</a:t>
            </a:r>
            <a:r>
              <a:rPr lang="en-US" dirty="0" smtClean="0">
                <a:latin typeface="Times New Roman" panose="02020603050405020304" pitchFamily="18" charset="0"/>
              </a:rPr>
              <a:t> = </a:t>
            </a:r>
            <a:r>
              <a:rPr lang="en-US" b="1" dirty="0" smtClean="0">
                <a:latin typeface="Times New Roman" panose="02020603050405020304" pitchFamily="18" charset="0"/>
              </a:rPr>
              <a:t>0</a:t>
            </a:r>
            <a:endParaRPr lang="en-US" dirty="0" smtClean="0">
              <a:latin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2787553538"/>
              </p:ext>
            </p:extLst>
          </p:nvPr>
        </p:nvGraphicFramePr>
        <p:xfrm>
          <a:off x="1193800" y="1631950"/>
          <a:ext cx="1084263" cy="361950"/>
        </p:xfrm>
        <a:graphic>
          <a:graphicData uri="http://schemas.openxmlformats.org/presentationml/2006/ole">
            <mc:AlternateContent xmlns:mc="http://schemas.openxmlformats.org/markup-compatibility/2006">
              <mc:Choice xmlns:v="urn:schemas-microsoft-com:vml" Requires="v">
                <p:oleObj spid="_x0000_s211990" name="Equation" r:id="rId6" imgW="914400" imgH="330120" progId="Equation.DSMT4">
                  <p:embed/>
                </p:oleObj>
              </mc:Choice>
              <mc:Fallback>
                <p:oleObj name="Equation" r:id="rId6" imgW="914400" imgH="330120" progId="Equation.DSMT4">
                  <p:embed/>
                  <p:pic>
                    <p:nvPicPr>
                      <p:cNvPr id="0" name=""/>
                      <p:cNvPicPr>
                        <a:picLocks noChangeAspect="1" noChangeArrowheads="1"/>
                      </p:cNvPicPr>
                      <p:nvPr/>
                    </p:nvPicPr>
                    <p:blipFill>
                      <a:blip r:embed="rId7"/>
                      <a:srcRect/>
                      <a:stretch>
                        <a:fillRect/>
                      </a:stretch>
                    </p:blipFill>
                    <p:spPr bwMode="auto">
                      <a:xfrm>
                        <a:off x="1193800" y="1631950"/>
                        <a:ext cx="1084263"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549824530"/>
              </p:ext>
            </p:extLst>
          </p:nvPr>
        </p:nvGraphicFramePr>
        <p:xfrm>
          <a:off x="3525838" y="2143125"/>
          <a:ext cx="1868487" cy="752475"/>
        </p:xfrm>
        <a:graphic>
          <a:graphicData uri="http://schemas.openxmlformats.org/presentationml/2006/ole">
            <mc:AlternateContent xmlns:mc="http://schemas.openxmlformats.org/markup-compatibility/2006">
              <mc:Choice xmlns:v="urn:schemas-microsoft-com:vml" Requires="v">
                <p:oleObj spid="_x0000_s211991" name="Equation" r:id="rId8" imgW="1574640" imgH="685800" progId="Equation.DSMT4">
                  <p:embed/>
                </p:oleObj>
              </mc:Choice>
              <mc:Fallback>
                <p:oleObj name="Equation" r:id="rId8" imgW="1574640" imgH="685800" progId="Equation.DSMT4">
                  <p:embed/>
                  <p:pic>
                    <p:nvPicPr>
                      <p:cNvPr id="0" name=""/>
                      <p:cNvPicPr>
                        <a:picLocks noChangeAspect="1" noChangeArrowheads="1"/>
                      </p:cNvPicPr>
                      <p:nvPr/>
                    </p:nvPicPr>
                    <p:blipFill>
                      <a:blip r:embed="rId9"/>
                      <a:srcRect/>
                      <a:stretch>
                        <a:fillRect/>
                      </a:stretch>
                    </p:blipFill>
                    <p:spPr bwMode="auto">
                      <a:xfrm>
                        <a:off x="3525838" y="2143125"/>
                        <a:ext cx="18684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193690879"/>
              </p:ext>
            </p:extLst>
          </p:nvPr>
        </p:nvGraphicFramePr>
        <p:xfrm>
          <a:off x="3192463" y="3657600"/>
          <a:ext cx="1884362" cy="752475"/>
        </p:xfrm>
        <a:graphic>
          <a:graphicData uri="http://schemas.openxmlformats.org/presentationml/2006/ole">
            <mc:AlternateContent xmlns:mc="http://schemas.openxmlformats.org/markup-compatibility/2006">
              <mc:Choice xmlns:v="urn:schemas-microsoft-com:vml" Requires="v">
                <p:oleObj spid="_x0000_s211992" name="Equation" r:id="rId10" imgW="1587240" imgH="685800" progId="Equation.DSMT4">
                  <p:embed/>
                </p:oleObj>
              </mc:Choice>
              <mc:Fallback>
                <p:oleObj name="Equation" r:id="rId10" imgW="1587240" imgH="685800" progId="Equation.DSMT4">
                  <p:embed/>
                  <p:pic>
                    <p:nvPicPr>
                      <p:cNvPr id="0" name=""/>
                      <p:cNvPicPr>
                        <a:picLocks noChangeAspect="1" noChangeArrowheads="1"/>
                      </p:cNvPicPr>
                      <p:nvPr/>
                    </p:nvPicPr>
                    <p:blipFill>
                      <a:blip r:embed="rId11"/>
                      <a:srcRect/>
                      <a:stretch>
                        <a:fillRect/>
                      </a:stretch>
                    </p:blipFill>
                    <p:spPr bwMode="auto">
                      <a:xfrm>
                        <a:off x="3192463" y="3657600"/>
                        <a:ext cx="188436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643306819"/>
              </p:ext>
            </p:extLst>
          </p:nvPr>
        </p:nvGraphicFramePr>
        <p:xfrm>
          <a:off x="3934835" y="4398818"/>
          <a:ext cx="1582738" cy="752475"/>
        </p:xfrm>
        <a:graphic>
          <a:graphicData uri="http://schemas.openxmlformats.org/presentationml/2006/ole">
            <mc:AlternateContent xmlns:mc="http://schemas.openxmlformats.org/markup-compatibility/2006">
              <mc:Choice xmlns:v="urn:schemas-microsoft-com:vml" Requires="v">
                <p:oleObj spid="_x0000_s211993" name="Equation" r:id="rId12" imgW="1333440" imgH="685800" progId="Equation.DSMT4">
                  <p:embed/>
                </p:oleObj>
              </mc:Choice>
              <mc:Fallback>
                <p:oleObj name="Equation" r:id="rId12" imgW="1333440" imgH="685800" progId="Equation.DSMT4">
                  <p:embed/>
                  <p:pic>
                    <p:nvPicPr>
                      <p:cNvPr id="0" name=""/>
                      <p:cNvPicPr>
                        <a:picLocks noChangeAspect="1" noChangeArrowheads="1"/>
                      </p:cNvPicPr>
                      <p:nvPr/>
                    </p:nvPicPr>
                    <p:blipFill>
                      <a:blip r:embed="rId13"/>
                      <a:srcRect/>
                      <a:stretch>
                        <a:fillRect/>
                      </a:stretch>
                    </p:blipFill>
                    <p:spPr bwMode="auto">
                      <a:xfrm>
                        <a:off x="3934835" y="4398818"/>
                        <a:ext cx="1582738"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223213299"/>
      </p:ext>
    </p:extLst>
  </p:cSld>
  <p:clrMapOvr>
    <a:masterClrMapping/>
  </p:clrMapOvr>
  <mc:AlternateContent xmlns:mc="http://schemas.openxmlformats.org/markup-compatibility/2006">
    <mc:Choice xmlns:p14="http://schemas.microsoft.com/office/powerpoint/2010/main" Requires="p14">
      <p:transition spd="slow" p14:dur="2000" advTm="53350"/>
    </mc:Choice>
    <mc:Fallback>
      <p:transition spd="slow" advTm="53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Inner products in </a:t>
            </a:r>
            <a:r>
              <a:rPr lang="en-US" b="1" dirty="0">
                <a:latin typeface="Times New Roman" panose="02020603050405020304" pitchFamily="18" charset="0"/>
              </a:rPr>
              <a:t>C</a:t>
            </a:r>
            <a:r>
              <a:rPr lang="en-US" i="1" baseline="30000" dirty="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For example, if                            and                             , then  </a:t>
            </a:r>
            <a:endParaRPr lang="en-US" dirty="0" smtClean="0"/>
          </a:p>
          <a:p>
            <a:endParaRPr lang="en-US" dirty="0"/>
          </a:p>
          <a:p>
            <a:endParaRPr lang="en-US" dirty="0" smtClean="0"/>
          </a:p>
          <a:p>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graphicFrame>
        <p:nvGraphicFramePr>
          <p:cNvPr id="6" name="Object 5"/>
          <p:cNvGraphicFramePr>
            <a:graphicFrameLocks noChangeAspect="1"/>
          </p:cNvGraphicFramePr>
          <p:nvPr>
            <p:extLst>
              <p:ext uri="{D42A27DB-BD31-4B8C-83A1-F6EECF244321}">
                <p14:modId xmlns:p14="http://schemas.microsoft.com/office/powerpoint/2010/main" val="3838531520"/>
              </p:ext>
            </p:extLst>
          </p:nvPr>
        </p:nvGraphicFramePr>
        <p:xfrm>
          <a:off x="2730500" y="1230313"/>
          <a:ext cx="1536700" cy="1225550"/>
        </p:xfrm>
        <a:graphic>
          <a:graphicData uri="http://schemas.openxmlformats.org/presentationml/2006/ole">
            <mc:AlternateContent xmlns:mc="http://schemas.openxmlformats.org/markup-compatibility/2006">
              <mc:Choice xmlns:v="urn:schemas-microsoft-com:vml" Requires="v">
                <p:oleObj spid="_x0000_s213024" name="Equation" r:id="rId6" imgW="1295280" imgH="1117440" progId="Equation.DSMT4">
                  <p:embed/>
                </p:oleObj>
              </mc:Choice>
              <mc:Fallback>
                <p:oleObj name="Equation" r:id="rId6" imgW="1295280" imgH="1117440" progId="Equation.DSMT4">
                  <p:embed/>
                  <p:pic>
                    <p:nvPicPr>
                      <p:cNvPr id="0" name=""/>
                      <p:cNvPicPr>
                        <a:picLocks noChangeAspect="1" noChangeArrowheads="1"/>
                      </p:cNvPicPr>
                      <p:nvPr/>
                    </p:nvPicPr>
                    <p:blipFill>
                      <a:blip r:embed="rId7"/>
                      <a:srcRect/>
                      <a:stretch>
                        <a:fillRect/>
                      </a:stretch>
                    </p:blipFill>
                    <p:spPr bwMode="auto">
                      <a:xfrm>
                        <a:off x="2730500" y="1230313"/>
                        <a:ext cx="1536700"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 name="Object 9"/>
          <p:cNvGraphicFramePr>
            <a:graphicFrameLocks noChangeAspect="1"/>
          </p:cNvGraphicFramePr>
          <p:nvPr>
            <p:extLst>
              <p:ext uri="{D42A27DB-BD31-4B8C-83A1-F6EECF244321}">
                <p14:modId xmlns:p14="http://schemas.microsoft.com/office/powerpoint/2010/main" val="2908167447"/>
              </p:ext>
            </p:extLst>
          </p:nvPr>
        </p:nvGraphicFramePr>
        <p:xfrm>
          <a:off x="4848225" y="1236663"/>
          <a:ext cx="1704975" cy="1225550"/>
        </p:xfrm>
        <a:graphic>
          <a:graphicData uri="http://schemas.openxmlformats.org/presentationml/2006/ole">
            <mc:AlternateContent xmlns:mc="http://schemas.openxmlformats.org/markup-compatibility/2006">
              <mc:Choice xmlns:v="urn:schemas-microsoft-com:vml" Requires="v">
                <p:oleObj spid="_x0000_s213025" name="Equation" r:id="rId8" imgW="1434960" imgH="1117440" progId="Equation.DSMT4">
                  <p:embed/>
                </p:oleObj>
              </mc:Choice>
              <mc:Fallback>
                <p:oleObj name="Equation" r:id="rId8" imgW="1434960" imgH="1117440" progId="Equation.DSMT4">
                  <p:embed/>
                  <p:pic>
                    <p:nvPicPr>
                      <p:cNvPr id="0" name=""/>
                      <p:cNvPicPr>
                        <a:picLocks noChangeAspect="1" noChangeArrowheads="1"/>
                      </p:cNvPicPr>
                      <p:nvPr/>
                    </p:nvPicPr>
                    <p:blipFill>
                      <a:blip r:embed="rId9"/>
                      <a:srcRect/>
                      <a:stretch>
                        <a:fillRect/>
                      </a:stretch>
                    </p:blipFill>
                    <p:spPr bwMode="auto">
                      <a:xfrm>
                        <a:off x="4848225" y="1236663"/>
                        <a:ext cx="1704975" cy="122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4096293592"/>
              </p:ext>
            </p:extLst>
          </p:nvPr>
        </p:nvGraphicFramePr>
        <p:xfrm>
          <a:off x="762000" y="2895600"/>
          <a:ext cx="7743825" cy="473075"/>
        </p:xfrm>
        <a:graphic>
          <a:graphicData uri="http://schemas.openxmlformats.org/presentationml/2006/ole">
            <mc:AlternateContent xmlns:mc="http://schemas.openxmlformats.org/markup-compatibility/2006">
              <mc:Choice xmlns:v="urn:schemas-microsoft-com:vml" Requires="v">
                <p:oleObj spid="_x0000_s213026" name="Equation" r:id="rId10" imgW="6527520" imgH="431640" progId="Equation.DSMT4">
                  <p:embed/>
                </p:oleObj>
              </mc:Choice>
              <mc:Fallback>
                <p:oleObj name="Equation" r:id="rId10" imgW="6527520" imgH="431640" progId="Equation.DSMT4">
                  <p:embed/>
                  <p:pic>
                    <p:nvPicPr>
                      <p:cNvPr id="0" name=""/>
                      <p:cNvPicPr>
                        <a:picLocks noChangeAspect="1" noChangeArrowheads="1"/>
                      </p:cNvPicPr>
                      <p:nvPr/>
                    </p:nvPicPr>
                    <p:blipFill>
                      <a:blip r:embed="rId11"/>
                      <a:srcRect/>
                      <a:stretch>
                        <a:fillRect/>
                      </a:stretch>
                    </p:blipFill>
                    <p:spPr bwMode="auto">
                      <a:xfrm>
                        <a:off x="762000" y="2895600"/>
                        <a:ext cx="774382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236768254"/>
              </p:ext>
            </p:extLst>
          </p:nvPr>
        </p:nvGraphicFramePr>
        <p:xfrm>
          <a:off x="1524000" y="3505200"/>
          <a:ext cx="6689725" cy="417512"/>
        </p:xfrm>
        <a:graphic>
          <a:graphicData uri="http://schemas.openxmlformats.org/presentationml/2006/ole">
            <mc:AlternateContent xmlns:mc="http://schemas.openxmlformats.org/markup-compatibility/2006">
              <mc:Choice xmlns:v="urn:schemas-microsoft-com:vml" Requires="v">
                <p:oleObj spid="_x0000_s213027" name="Equation" r:id="rId12" imgW="5638680" imgH="380880" progId="Equation.DSMT4">
                  <p:embed/>
                </p:oleObj>
              </mc:Choice>
              <mc:Fallback>
                <p:oleObj name="Equation" r:id="rId12" imgW="5638680" imgH="380880" progId="Equation.DSMT4">
                  <p:embed/>
                  <p:pic>
                    <p:nvPicPr>
                      <p:cNvPr id="0" name=""/>
                      <p:cNvPicPr>
                        <a:picLocks noChangeAspect="1" noChangeArrowheads="1"/>
                      </p:cNvPicPr>
                      <p:nvPr/>
                    </p:nvPicPr>
                    <p:blipFill>
                      <a:blip r:embed="rId13"/>
                      <a:srcRect/>
                      <a:stretch>
                        <a:fillRect/>
                      </a:stretch>
                    </p:blipFill>
                    <p:spPr bwMode="auto">
                      <a:xfrm>
                        <a:off x="1524000" y="3505200"/>
                        <a:ext cx="6689725"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415975590"/>
              </p:ext>
            </p:extLst>
          </p:nvPr>
        </p:nvGraphicFramePr>
        <p:xfrm>
          <a:off x="1544782" y="4038600"/>
          <a:ext cx="4067175" cy="417513"/>
        </p:xfrm>
        <a:graphic>
          <a:graphicData uri="http://schemas.openxmlformats.org/presentationml/2006/ole">
            <mc:AlternateContent xmlns:mc="http://schemas.openxmlformats.org/markup-compatibility/2006">
              <mc:Choice xmlns:v="urn:schemas-microsoft-com:vml" Requires="v">
                <p:oleObj spid="_x0000_s213028" name="Equation" r:id="rId14" imgW="3429000" imgH="380880" progId="Equation.DSMT4">
                  <p:embed/>
                </p:oleObj>
              </mc:Choice>
              <mc:Fallback>
                <p:oleObj name="Equation" r:id="rId14" imgW="3429000" imgH="380880" progId="Equation.DSMT4">
                  <p:embed/>
                  <p:pic>
                    <p:nvPicPr>
                      <p:cNvPr id="0" name=""/>
                      <p:cNvPicPr>
                        <a:picLocks noChangeAspect="1" noChangeArrowheads="1"/>
                      </p:cNvPicPr>
                      <p:nvPr/>
                    </p:nvPicPr>
                    <p:blipFill>
                      <a:blip r:embed="rId15"/>
                      <a:srcRect/>
                      <a:stretch>
                        <a:fillRect/>
                      </a:stretch>
                    </p:blipFill>
                    <p:spPr bwMode="auto">
                      <a:xfrm>
                        <a:off x="1544782" y="4038600"/>
                        <a:ext cx="4067175" cy="41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837568051"/>
              </p:ext>
            </p:extLst>
          </p:nvPr>
        </p:nvGraphicFramePr>
        <p:xfrm>
          <a:off x="1569027" y="4506191"/>
          <a:ext cx="1281112" cy="320675"/>
        </p:xfrm>
        <a:graphic>
          <a:graphicData uri="http://schemas.openxmlformats.org/presentationml/2006/ole">
            <mc:AlternateContent xmlns:mc="http://schemas.openxmlformats.org/markup-compatibility/2006">
              <mc:Choice xmlns:v="urn:schemas-microsoft-com:vml" Requires="v">
                <p:oleObj spid="_x0000_s213029" name="Equation" r:id="rId16" imgW="1079280" imgH="291960" progId="Equation.DSMT4">
                  <p:embed/>
                </p:oleObj>
              </mc:Choice>
              <mc:Fallback>
                <p:oleObj name="Equation" r:id="rId16" imgW="1079280" imgH="291960" progId="Equation.DSMT4">
                  <p:embed/>
                  <p:pic>
                    <p:nvPicPr>
                      <p:cNvPr id="0" name=""/>
                      <p:cNvPicPr>
                        <a:picLocks noChangeAspect="1" noChangeArrowheads="1"/>
                      </p:cNvPicPr>
                      <p:nvPr/>
                    </p:nvPicPr>
                    <p:blipFill>
                      <a:blip r:embed="rId17"/>
                      <a:srcRect/>
                      <a:stretch>
                        <a:fillRect/>
                      </a:stretch>
                    </p:blipFill>
                    <p:spPr bwMode="auto">
                      <a:xfrm>
                        <a:off x="1569027" y="4506191"/>
                        <a:ext cx="12811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71926258"/>
      </p:ext>
    </p:extLst>
  </p:cSld>
  <p:clrMapOvr>
    <a:masterClrMapping/>
  </p:clrMapOvr>
  <mc:AlternateContent xmlns:mc="http://schemas.openxmlformats.org/markup-compatibility/2006">
    <mc:Choice xmlns:p14="http://schemas.microsoft.com/office/powerpoint/2010/main" Requires="p14">
      <p:transition spd="slow" p14:dur="2000" advTm="73755"/>
    </mc:Choice>
    <mc:Fallback>
      <p:transition spd="slow" advTm="737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of inner products in </a:t>
            </a:r>
            <a:r>
              <a:rPr lang="en-US" b="1" dirty="0" smtClean="0">
                <a:latin typeface="Times New Roman" panose="02020603050405020304" pitchFamily="18" charset="0"/>
              </a:rPr>
              <a:t>C</a:t>
            </a:r>
            <a:r>
              <a:rPr lang="en-US" i="1" baseline="30000" dirty="0" smtClean="0">
                <a:latin typeface="Times New Roman" panose="02020603050405020304" pitchFamily="18" charset="0"/>
              </a:rPr>
              <a:t>n</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Thus, the properties are:</a:t>
            </a:r>
            <a:endParaRPr lang="en-US" dirty="0" smtClean="0"/>
          </a:p>
          <a:p>
            <a:pPr lvl="1"/>
            <a:r>
              <a:rPr lang="en-US" dirty="0" smtClean="0"/>
              <a:t>Conjugate symmetry:</a:t>
            </a:r>
          </a:p>
          <a:p>
            <a:pPr lvl="1"/>
            <a:r>
              <a:rPr lang="en-US" dirty="0" err="1" smtClean="0"/>
              <a:t>Sesquilinearity</a:t>
            </a:r>
            <a:r>
              <a:rPr lang="en-US" dirty="0" smtClean="0"/>
              <a:t>: </a:t>
            </a:r>
          </a:p>
          <a:p>
            <a:pPr lvl="1"/>
            <a:endParaRPr lang="en-US" dirty="0"/>
          </a:p>
          <a:p>
            <a:pPr lvl="1"/>
            <a:endParaRPr lang="en-US" dirty="0" smtClean="0"/>
          </a:p>
          <a:p>
            <a:pPr lvl="1"/>
            <a:r>
              <a:rPr lang="en-US" dirty="0" smtClean="0"/>
              <a:t>Positive definiteness:                       ,</a:t>
            </a:r>
          </a:p>
          <a:p>
            <a:pPr marL="457200" lvl="1" indent="0">
              <a:buNone/>
            </a:pPr>
            <a:r>
              <a:rPr lang="en-US" dirty="0" smtClean="0"/>
              <a:t>				and                     if and only if  </a:t>
            </a:r>
          </a:p>
          <a:p>
            <a:pPr marL="457200" lvl="1" indent="0">
              <a:buNone/>
            </a:pPr>
            <a:endParaRPr lang="en-US"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8" name="Object 7"/>
          <p:cNvGraphicFramePr>
            <a:graphicFrameLocks noChangeAspect="1"/>
          </p:cNvGraphicFramePr>
          <p:nvPr>
            <p:extLst>
              <p:ext uri="{D42A27DB-BD31-4B8C-83A1-F6EECF244321}">
                <p14:modId xmlns:p14="http://schemas.microsoft.com/office/powerpoint/2010/main" val="231508498"/>
              </p:ext>
            </p:extLst>
          </p:nvPr>
        </p:nvGraphicFramePr>
        <p:xfrm>
          <a:off x="3900054" y="3567546"/>
          <a:ext cx="1144587" cy="390525"/>
        </p:xfrm>
        <a:graphic>
          <a:graphicData uri="http://schemas.openxmlformats.org/presentationml/2006/ole">
            <mc:AlternateContent xmlns:mc="http://schemas.openxmlformats.org/markup-compatibility/2006">
              <mc:Choice xmlns:v="urn:schemas-microsoft-com:vml" Requires="v">
                <p:oleObj spid="_x0000_s214036" name="Equation" r:id="rId6" imgW="965160" imgH="355320" progId="Equation.DSMT4">
                  <p:embed/>
                </p:oleObj>
              </mc:Choice>
              <mc:Fallback>
                <p:oleObj name="Equation" r:id="rId6" imgW="965160" imgH="355320" progId="Equation.DSMT4">
                  <p:embed/>
                  <p:pic>
                    <p:nvPicPr>
                      <p:cNvPr id="0" name=""/>
                      <p:cNvPicPr>
                        <a:picLocks noChangeAspect="1" noChangeArrowheads="1"/>
                      </p:cNvPicPr>
                      <p:nvPr/>
                    </p:nvPicPr>
                    <p:blipFill>
                      <a:blip r:embed="rId7"/>
                      <a:srcRect/>
                      <a:stretch>
                        <a:fillRect/>
                      </a:stretch>
                    </p:blipFill>
                    <p:spPr bwMode="auto">
                      <a:xfrm>
                        <a:off x="3900054" y="3567546"/>
                        <a:ext cx="11445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3"/>
          <p:cNvGraphicFramePr>
            <a:graphicFrameLocks noChangeAspect="1"/>
          </p:cNvGraphicFramePr>
          <p:nvPr>
            <p:extLst>
              <p:ext uri="{D42A27DB-BD31-4B8C-83A1-F6EECF244321}">
                <p14:modId xmlns:p14="http://schemas.microsoft.com/office/powerpoint/2010/main" val="2311772910"/>
              </p:ext>
            </p:extLst>
          </p:nvPr>
        </p:nvGraphicFramePr>
        <p:xfrm>
          <a:off x="4693227" y="3958937"/>
          <a:ext cx="1144587" cy="390525"/>
        </p:xfrm>
        <a:graphic>
          <a:graphicData uri="http://schemas.openxmlformats.org/presentationml/2006/ole">
            <mc:AlternateContent xmlns:mc="http://schemas.openxmlformats.org/markup-compatibility/2006">
              <mc:Choice xmlns:v="urn:schemas-microsoft-com:vml" Requires="v">
                <p:oleObj spid="_x0000_s214037" name="Equation" r:id="rId8" imgW="965160" imgH="355320" progId="Equation.DSMT4">
                  <p:embed/>
                </p:oleObj>
              </mc:Choice>
              <mc:Fallback>
                <p:oleObj name="Equation" r:id="rId8" imgW="965160" imgH="355320" progId="Equation.DSMT4">
                  <p:embed/>
                  <p:pic>
                    <p:nvPicPr>
                      <p:cNvPr id="0" name=""/>
                      <p:cNvPicPr>
                        <a:picLocks noChangeAspect="1" noChangeArrowheads="1"/>
                      </p:cNvPicPr>
                      <p:nvPr/>
                    </p:nvPicPr>
                    <p:blipFill>
                      <a:blip r:embed="rId9"/>
                      <a:srcRect/>
                      <a:stretch>
                        <a:fillRect/>
                      </a:stretch>
                    </p:blipFill>
                    <p:spPr bwMode="auto">
                      <a:xfrm>
                        <a:off x="4693227" y="3958937"/>
                        <a:ext cx="1144587"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3211384083"/>
              </p:ext>
            </p:extLst>
          </p:nvPr>
        </p:nvGraphicFramePr>
        <p:xfrm>
          <a:off x="7325591" y="3993573"/>
          <a:ext cx="661988" cy="265112"/>
        </p:xfrm>
        <a:graphic>
          <a:graphicData uri="http://schemas.openxmlformats.org/presentationml/2006/ole">
            <mc:AlternateContent xmlns:mc="http://schemas.openxmlformats.org/markup-compatibility/2006">
              <mc:Choice xmlns:v="urn:schemas-microsoft-com:vml" Requires="v">
                <p:oleObj spid="_x0000_s214038" name="Equation" r:id="rId10" imgW="558720" imgH="241200" progId="Equation.DSMT4">
                  <p:embed/>
                </p:oleObj>
              </mc:Choice>
              <mc:Fallback>
                <p:oleObj name="Equation" r:id="rId10" imgW="558720" imgH="241200" progId="Equation.DSMT4">
                  <p:embed/>
                  <p:pic>
                    <p:nvPicPr>
                      <p:cNvPr id="0" name=""/>
                      <p:cNvPicPr>
                        <a:picLocks noChangeAspect="1" noChangeArrowheads="1"/>
                      </p:cNvPicPr>
                      <p:nvPr/>
                    </p:nvPicPr>
                    <p:blipFill>
                      <a:blip r:embed="rId11"/>
                      <a:srcRect/>
                      <a:stretch>
                        <a:fillRect/>
                      </a:stretch>
                    </p:blipFill>
                    <p:spPr bwMode="auto">
                      <a:xfrm>
                        <a:off x="7325591" y="3993573"/>
                        <a:ext cx="661988" cy="26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4197911379"/>
              </p:ext>
            </p:extLst>
          </p:nvPr>
        </p:nvGraphicFramePr>
        <p:xfrm>
          <a:off x="3873645" y="1978602"/>
          <a:ext cx="1747837" cy="446088"/>
        </p:xfrm>
        <a:graphic>
          <a:graphicData uri="http://schemas.openxmlformats.org/presentationml/2006/ole">
            <mc:AlternateContent xmlns:mc="http://schemas.openxmlformats.org/markup-compatibility/2006">
              <mc:Choice xmlns:v="urn:schemas-microsoft-com:vml" Requires="v">
                <p:oleObj spid="_x0000_s214039" name="Equation" r:id="rId12" imgW="1473120" imgH="406080" progId="Equation.DSMT4">
                  <p:embed/>
                </p:oleObj>
              </mc:Choice>
              <mc:Fallback>
                <p:oleObj name="Equation" r:id="rId12" imgW="1473120" imgH="406080" progId="Equation.DSMT4">
                  <p:embed/>
                  <p:pic>
                    <p:nvPicPr>
                      <p:cNvPr id="0" name=""/>
                      <p:cNvPicPr>
                        <a:picLocks noChangeAspect="1" noChangeArrowheads="1"/>
                      </p:cNvPicPr>
                      <p:nvPr/>
                    </p:nvPicPr>
                    <p:blipFill>
                      <a:blip r:embed="rId13"/>
                      <a:srcRect/>
                      <a:stretch>
                        <a:fillRect/>
                      </a:stretch>
                    </p:blipFill>
                    <p:spPr bwMode="auto">
                      <a:xfrm>
                        <a:off x="3873645" y="1978602"/>
                        <a:ext cx="1747837"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15304393"/>
              </p:ext>
            </p:extLst>
          </p:nvPr>
        </p:nvGraphicFramePr>
        <p:xfrm>
          <a:off x="3146425" y="2432050"/>
          <a:ext cx="4718050" cy="404813"/>
        </p:xfrm>
        <a:graphic>
          <a:graphicData uri="http://schemas.openxmlformats.org/presentationml/2006/ole">
            <mc:AlternateContent xmlns:mc="http://schemas.openxmlformats.org/markup-compatibility/2006">
              <mc:Choice xmlns:v="urn:schemas-microsoft-com:vml" Requires="v">
                <p:oleObj spid="_x0000_s214040" name="Equation" r:id="rId14" imgW="3974760" imgH="368280" progId="Equation.DSMT4">
                  <p:embed/>
                </p:oleObj>
              </mc:Choice>
              <mc:Fallback>
                <p:oleObj name="Equation" r:id="rId14" imgW="3974760" imgH="368280" progId="Equation.DSMT4">
                  <p:embed/>
                  <p:pic>
                    <p:nvPicPr>
                      <p:cNvPr id="0" name=""/>
                      <p:cNvPicPr>
                        <a:picLocks noChangeAspect="1" noChangeArrowheads="1"/>
                      </p:cNvPicPr>
                      <p:nvPr/>
                    </p:nvPicPr>
                    <p:blipFill>
                      <a:blip r:embed="rId15"/>
                      <a:srcRect/>
                      <a:stretch>
                        <a:fillRect/>
                      </a:stretch>
                    </p:blipFill>
                    <p:spPr bwMode="auto">
                      <a:xfrm>
                        <a:off x="3146425" y="2432050"/>
                        <a:ext cx="4718050" cy="40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111090977"/>
              </p:ext>
            </p:extLst>
          </p:nvPr>
        </p:nvGraphicFramePr>
        <p:xfrm>
          <a:off x="3160712" y="2971800"/>
          <a:ext cx="4687888" cy="390525"/>
        </p:xfrm>
        <a:graphic>
          <a:graphicData uri="http://schemas.openxmlformats.org/presentationml/2006/ole">
            <mc:AlternateContent xmlns:mc="http://schemas.openxmlformats.org/markup-compatibility/2006">
              <mc:Choice xmlns:v="urn:schemas-microsoft-com:vml" Requires="v">
                <p:oleObj spid="_x0000_s214041" name="Equation" r:id="rId16" imgW="3949560" imgH="355320" progId="Equation.DSMT4">
                  <p:embed/>
                </p:oleObj>
              </mc:Choice>
              <mc:Fallback>
                <p:oleObj name="Equation" r:id="rId16" imgW="3949560" imgH="35532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160712" y="2971800"/>
                        <a:ext cx="4687888"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53086401"/>
      </p:ext>
    </p:extLst>
  </p:cSld>
  <p:clrMapOvr>
    <a:masterClrMapping/>
  </p:clrMapOvr>
  <mc:AlternateContent xmlns:mc="http://schemas.openxmlformats.org/markup-compatibility/2006">
    <mc:Choice xmlns:p14="http://schemas.microsoft.com/office/powerpoint/2010/main" Requires="p14">
      <p:transition spd="slow" p14:dur="2000" advTm="69477"/>
    </mc:Choice>
    <mc:Fallback>
      <p:transition spd="slow" advTm="694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Inner product spaces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 vector space with an inner product is often described</a:t>
            </a:r>
            <a:br>
              <a:rPr lang="en-US" dirty="0" smtClean="0"/>
            </a:br>
            <a:r>
              <a:rPr lang="en-US" dirty="0" smtClean="0"/>
              <a:t>as an </a:t>
            </a:r>
            <a:r>
              <a:rPr lang="en-US" i="1" dirty="0" smtClean="0"/>
              <a:t>inner product space</a:t>
            </a:r>
            <a:endParaRPr lang="en-US" dirty="0" smtClean="0"/>
          </a:p>
          <a:p>
            <a:pPr lvl="1"/>
            <a:r>
              <a:rPr lang="en-US" dirty="0" smtClean="0"/>
              <a:t>The assumption is made that it must be a vector space</a:t>
            </a:r>
            <a:endParaRPr lang="en-US" dirty="0"/>
          </a:p>
          <a:p>
            <a:pPr marL="457200" lvl="1" indent="0">
              <a:buNone/>
            </a:pPr>
            <a:endParaRPr lang="en-US"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080698267"/>
      </p:ext>
    </p:extLst>
  </p:cSld>
  <p:clrMapOvr>
    <a:masterClrMapping/>
  </p:clrMapOvr>
  <mc:AlternateContent xmlns:mc="http://schemas.openxmlformats.org/markup-compatibility/2006">
    <mc:Choice xmlns:p14="http://schemas.microsoft.com/office/powerpoint/2010/main" Requires="p14">
      <p:transition spd="slow" p14:dur="2000" advTm="18329"/>
    </mc:Choice>
    <mc:Fallback>
      <p:transition spd="slow" advTm="183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Notation</a:t>
            </a:r>
            <a:endParaRPr lang="en-CA" dirty="0">
              <a:latin typeface="Times New Roman" panose="02020603050405020304" pitchFamily="18" charset="0"/>
            </a:endParaRPr>
          </a:p>
        </p:txBody>
      </p:sp>
      <p:sp>
        <p:nvSpPr>
          <p:cNvPr id="3" name="Content Placeholder 2"/>
          <p:cNvSpPr>
            <a:spLocks noGrp="1"/>
          </p:cNvSpPr>
          <p:nvPr>
            <p:ph idx="1"/>
          </p:nvPr>
        </p:nvSpPr>
        <p:spPr>
          <a:xfrm>
            <a:off x="457200" y="1600200"/>
            <a:ext cx="8534400" cy="4525963"/>
          </a:xfrm>
        </p:spPr>
        <p:txBody>
          <a:bodyPr/>
          <a:lstStyle/>
          <a:p>
            <a:r>
              <a:rPr lang="en-US" dirty="0" smtClean="0"/>
              <a:t>Physicists and engineers define the complex inner product as:</a:t>
            </a:r>
          </a:p>
          <a:p>
            <a:endParaRPr lang="en-US" dirty="0" smtClean="0"/>
          </a:p>
          <a:p>
            <a:endParaRPr lang="en-US" dirty="0" smtClean="0"/>
          </a:p>
          <a:p>
            <a:r>
              <a:rPr lang="en-US" dirty="0" smtClean="0"/>
              <a:t>Mathematicians define it as</a:t>
            </a:r>
          </a:p>
          <a:p>
            <a:endParaRPr lang="en-US" dirty="0"/>
          </a:p>
          <a:p>
            <a:endParaRPr lang="en-US" dirty="0" smtClean="0"/>
          </a:p>
          <a:p>
            <a:endParaRPr lang="en-US" dirty="0"/>
          </a:p>
          <a:p>
            <a:endParaRPr lang="en-US"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19" name="Object 18"/>
          <p:cNvGraphicFramePr>
            <a:graphicFrameLocks noChangeAspect="1"/>
          </p:cNvGraphicFramePr>
          <p:nvPr>
            <p:extLst>
              <p:ext uri="{D42A27DB-BD31-4B8C-83A1-F6EECF244321}">
                <p14:modId xmlns:p14="http://schemas.microsoft.com/office/powerpoint/2010/main" val="3673481669"/>
              </p:ext>
            </p:extLst>
          </p:nvPr>
        </p:nvGraphicFramePr>
        <p:xfrm>
          <a:off x="3525838" y="1981200"/>
          <a:ext cx="1868487" cy="752475"/>
        </p:xfrm>
        <a:graphic>
          <a:graphicData uri="http://schemas.openxmlformats.org/presentationml/2006/ole">
            <mc:AlternateContent xmlns:mc="http://schemas.openxmlformats.org/markup-compatibility/2006">
              <mc:Choice xmlns:v="urn:schemas-microsoft-com:vml" Requires="v">
                <p:oleObj spid="_x0000_s215046" name="Equation" r:id="rId6" imgW="1574640" imgH="685800" progId="Equation.DSMT4">
                  <p:embed/>
                </p:oleObj>
              </mc:Choice>
              <mc:Fallback>
                <p:oleObj name="Equation" r:id="rId6" imgW="1574640" imgH="685800" progId="Equation.DSMT4">
                  <p:embed/>
                  <p:pic>
                    <p:nvPicPr>
                      <p:cNvPr id="0" name=""/>
                      <p:cNvPicPr>
                        <a:picLocks noChangeAspect="1" noChangeArrowheads="1"/>
                      </p:cNvPicPr>
                      <p:nvPr/>
                    </p:nvPicPr>
                    <p:blipFill>
                      <a:blip r:embed="rId7"/>
                      <a:srcRect/>
                      <a:stretch>
                        <a:fillRect/>
                      </a:stretch>
                    </p:blipFill>
                    <p:spPr bwMode="auto">
                      <a:xfrm>
                        <a:off x="3525838" y="1981200"/>
                        <a:ext cx="18684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2010549433"/>
              </p:ext>
            </p:extLst>
          </p:nvPr>
        </p:nvGraphicFramePr>
        <p:xfrm>
          <a:off x="3581400" y="3429000"/>
          <a:ext cx="1868487" cy="752475"/>
        </p:xfrm>
        <a:graphic>
          <a:graphicData uri="http://schemas.openxmlformats.org/presentationml/2006/ole">
            <mc:AlternateContent xmlns:mc="http://schemas.openxmlformats.org/markup-compatibility/2006">
              <mc:Choice xmlns:v="urn:schemas-microsoft-com:vml" Requires="v">
                <p:oleObj spid="_x0000_s215047" name="Equation" r:id="rId8" imgW="1574640" imgH="685800" progId="Equation.DSMT4">
                  <p:embed/>
                </p:oleObj>
              </mc:Choice>
              <mc:Fallback>
                <p:oleObj name="Equation" r:id="rId8" imgW="1574640" imgH="685800" progId="Equation.DSMT4">
                  <p:embed/>
                  <p:pic>
                    <p:nvPicPr>
                      <p:cNvPr id="0" name=""/>
                      <p:cNvPicPr>
                        <a:picLocks noChangeAspect="1" noChangeArrowheads="1"/>
                      </p:cNvPicPr>
                      <p:nvPr/>
                    </p:nvPicPr>
                    <p:blipFill>
                      <a:blip r:embed="rId9"/>
                      <a:srcRect/>
                      <a:stretch>
                        <a:fillRect/>
                      </a:stretch>
                    </p:blipFill>
                    <p:spPr bwMode="auto">
                      <a:xfrm>
                        <a:off x="3581400" y="3429000"/>
                        <a:ext cx="1868487"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8" name="Audio 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924928102"/>
      </p:ext>
    </p:extLst>
  </p:cSld>
  <p:clrMapOvr>
    <a:masterClrMapping/>
  </p:clrMapOvr>
  <mc:AlternateContent xmlns:mc="http://schemas.openxmlformats.org/markup-compatibility/2006">
    <mc:Choice xmlns:p14="http://schemas.microsoft.com/office/powerpoint/2010/main" Requires="p14">
      <p:transition spd="slow" p14:dur="2000" advTm="40711"/>
    </mc:Choice>
    <mc:Fallback>
      <p:transition spd="slow" advTm="40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Know the definition of the </a:t>
            </a:r>
            <a:r>
              <a:rPr lang="en-US" dirty="0" smtClean="0"/>
              <a:t>real inner product</a:t>
            </a:r>
            <a:endParaRPr lang="en-US" dirty="0" smtClean="0"/>
          </a:p>
          <a:p>
            <a:pPr lvl="1"/>
            <a:r>
              <a:rPr lang="en-US" dirty="0" smtClean="0"/>
              <a:t>Are aware of the properties of the </a:t>
            </a:r>
            <a:r>
              <a:rPr lang="en-US" dirty="0" smtClean="0"/>
              <a:t>real inner product</a:t>
            </a:r>
            <a:endParaRPr lang="en-US" dirty="0" smtClean="0"/>
          </a:p>
          <a:p>
            <a:pPr lvl="1"/>
            <a:r>
              <a:rPr lang="en-US" dirty="0" smtClean="0"/>
              <a:t>Know that for complex vectors, the first vector is conjugated</a:t>
            </a:r>
          </a:p>
          <a:p>
            <a:pPr lvl="2"/>
            <a:r>
              <a:rPr lang="en-US" dirty="0" smtClean="0"/>
              <a:t>This leads to some subtle changes to </a:t>
            </a:r>
            <a:r>
              <a:rPr lang="en-US" smtClean="0"/>
              <a:t>the properties</a:t>
            </a:r>
            <a:endParaRPr lang="en-US"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1689"/>
    </mc:Choice>
    <mc:Fallback>
      <p:transition spd="slow" advTm="21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https://en.wikipedia.org/wiki/Norm_(mathematics)</a:t>
            </a:r>
            <a:endParaRPr lang="en-CA" dirty="0" smtClean="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3640"/>
    </mc:Choice>
    <mc:Fallback xmlns="">
      <p:transition spd="slow" advTm="36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723"/>
    </mc:Choice>
    <mc:Fallback xmlns="">
      <p:transition spd="slow" advTm="17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inner product for finite-dimensional vectors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19</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431"/>
    </mc:Choice>
    <mc:Fallback xmlns="">
      <p:transition spd="slow" advTm="14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inner product for finite-dimensional vectors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20</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3179"/>
    </mc:Choice>
    <mc:Fallback xmlns="">
      <p:transition spd="slow" advTm="3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32.7|16.2"/>
</p:tagLst>
</file>

<file path=ppt/tags/tag2.xml><?xml version="1.0" encoding="utf-8"?>
<p:tagLst xmlns:a="http://schemas.openxmlformats.org/drawingml/2006/main" xmlns:r="http://schemas.openxmlformats.org/officeDocument/2006/relationships" xmlns:p="http://schemas.openxmlformats.org/presentationml/2006/main">
  <p:tag name="TIMING" val="|8.2|9.6"/>
</p:tagLst>
</file>

<file path=ppt/tags/tag3.xml><?xml version="1.0" encoding="utf-8"?>
<p:tagLst xmlns:a="http://schemas.openxmlformats.org/drawingml/2006/main" xmlns:r="http://schemas.openxmlformats.org/officeDocument/2006/relationships" xmlns:p="http://schemas.openxmlformats.org/presentationml/2006/main">
  <p:tag name="TIMING" val="|5.4|18.3|5.1|3.8|8.8|5.5|9.1"/>
</p:tagLst>
</file>

<file path=ppt/tags/tag4.xml><?xml version="1.0" encoding="utf-8"?>
<p:tagLst xmlns:a="http://schemas.openxmlformats.org/drawingml/2006/main" xmlns:r="http://schemas.openxmlformats.org/officeDocument/2006/relationships" xmlns:p="http://schemas.openxmlformats.org/presentationml/2006/main">
  <p:tag name="TIMING" val="|3.2|25.2|5|6.8|46.5|7.7|22.6"/>
</p:tagLst>
</file>

<file path=ppt/tags/tag5.xml><?xml version="1.0" encoding="utf-8"?>
<p:tagLst xmlns:a="http://schemas.openxmlformats.org/drawingml/2006/main" xmlns:r="http://schemas.openxmlformats.org/officeDocument/2006/relationships" xmlns:p="http://schemas.openxmlformats.org/presentationml/2006/main">
  <p:tag name="TIMING" val="|1.8|26.3|5.9|10.7"/>
</p:tagLst>
</file>

<file path=ppt/tags/tag6.xml><?xml version="1.0" encoding="utf-8"?>
<p:tagLst xmlns:a="http://schemas.openxmlformats.org/drawingml/2006/main" xmlns:r="http://schemas.openxmlformats.org/officeDocument/2006/relationships" xmlns:p="http://schemas.openxmlformats.org/presentationml/2006/main">
  <p:tag name="TIMING" val="|11.7|10.7|20.9"/>
</p:tagLst>
</file>

<file path=ppt/tags/tag7.xml><?xml version="1.0" encoding="utf-8"?>
<p:tagLst xmlns:a="http://schemas.openxmlformats.org/drawingml/2006/main" xmlns:r="http://schemas.openxmlformats.org/officeDocument/2006/relationships" xmlns:p="http://schemas.openxmlformats.org/presentationml/2006/main">
  <p:tag name="TIMING" val="|2.4|38.5|15|10.9|24.4"/>
</p:tagLst>
</file>

<file path=ppt/tags/tag8.xml><?xml version="1.0" encoding="utf-8"?>
<p:tagLst xmlns:a="http://schemas.openxmlformats.org/drawingml/2006/main" xmlns:r="http://schemas.openxmlformats.org/officeDocument/2006/relationships" xmlns:p="http://schemas.openxmlformats.org/presentationml/2006/main">
  <p:tag name="TIMING" val="|10|16.8"/>
</p:tagLst>
</file>

<file path=ppt/tags/tag9.xml><?xml version="1.0" encoding="utf-8"?>
<p:tagLst xmlns:a="http://schemas.openxmlformats.org/drawingml/2006/main" xmlns:r="http://schemas.openxmlformats.org/officeDocument/2006/relationships" xmlns:p="http://schemas.openxmlformats.org/presentationml/2006/main">
  <p:tag name="TIMING" val="|18.3|3.4|11.5|10.1"/>
</p:tagLst>
</file>

<file path=ppt/tags/tag10.xml><?xml version="1.0" encoding="utf-8"?>
<p:tagLst xmlns:a="http://schemas.openxmlformats.org/drawingml/2006/main" xmlns:r="http://schemas.openxmlformats.org/officeDocument/2006/relationships" xmlns:p="http://schemas.openxmlformats.org/presentationml/2006/main">
  <p:tag name="TIMING" val="|6.9|24.9|9.9|23.8"/>
</p:tagLst>
</file>

<file path=ppt/tags/tag11.xml><?xml version="1.0" encoding="utf-8"?>
<p:tagLst xmlns:a="http://schemas.openxmlformats.org/drawingml/2006/main" xmlns:r="http://schemas.openxmlformats.org/officeDocument/2006/relationships" xmlns:p="http://schemas.openxmlformats.org/presentationml/2006/main">
  <p:tag name="TIMING" val="|2.4|38.5|15|10.9|24.4"/>
</p:tagLst>
</file>

<file path=ppt/tags/tag12.xml><?xml version="1.0" encoding="utf-8"?>
<p:tagLst xmlns:a="http://schemas.openxmlformats.org/drawingml/2006/main" xmlns:r="http://schemas.openxmlformats.org/officeDocument/2006/relationships" xmlns:p="http://schemas.openxmlformats.org/presentationml/2006/main">
  <p:tag name="TIMING" val="|1.4|33.3"/>
</p:tagLst>
</file>

<file path=ppt/tags/tag13.xml><?xml version="1.0" encoding="utf-8"?>
<p:tagLst xmlns:a="http://schemas.openxmlformats.org/drawingml/2006/main" xmlns:r="http://schemas.openxmlformats.org/officeDocument/2006/relationships" xmlns:p="http://schemas.openxmlformats.org/presentationml/2006/main">
  <p:tag name="TIMING" val="|13.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25031</TotalTime>
  <Words>676</Words>
  <Application>Microsoft Office PowerPoint</Application>
  <PresentationFormat>On-screen Show (4:3)</PresentationFormat>
  <Paragraphs>149</Paragraphs>
  <Slides>20</Slides>
  <Notes>0</Notes>
  <HiddenSlides>0</HiddenSlides>
  <MMClips>20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2" baseType="lpstr">
      <vt:lpstr>Office Theme</vt:lpstr>
      <vt:lpstr>MathType 6.0 Equation</vt:lpstr>
      <vt:lpstr>5.1 The inner product for finite-dimensional vectors</vt:lpstr>
      <vt:lpstr>Introduction</vt:lpstr>
      <vt:lpstr>Inner products in Rn</vt:lpstr>
      <vt:lpstr>Inner products in Rn</vt:lpstr>
      <vt:lpstr>Properties of inner products in Rn</vt:lpstr>
      <vt:lpstr>Properties of inner products in Rn</vt:lpstr>
      <vt:lpstr>Properties of inner products in Rn</vt:lpstr>
      <vt:lpstr>Properties of inner products in Rn</vt:lpstr>
      <vt:lpstr>Properties of inner products in Rn</vt:lpstr>
      <vt:lpstr>Inner products in Cn</vt:lpstr>
      <vt:lpstr>Inner products in Cn</vt:lpstr>
      <vt:lpstr>Inner products in Cn</vt:lpstr>
      <vt:lpstr>Properties of inner products in Cn</vt:lpstr>
      <vt:lpstr>Inner product spaces</vt:lpstr>
      <vt:lpstr>Notation</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500</cp:revision>
  <dcterms:created xsi:type="dcterms:W3CDTF">2020-04-30T19:27:29Z</dcterms:created>
  <dcterms:modified xsi:type="dcterms:W3CDTF">2020-09-29T11:48:26Z</dcterms:modified>
</cp:coreProperties>
</file>